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 id="2147483701" r:id="rId5"/>
    <p:sldMasterId id="2147483703" r:id="rId6"/>
  </p:sldMasterIdLst>
  <p:notesMasterIdLst>
    <p:notesMasterId r:id="rId29"/>
  </p:notesMasterIdLst>
  <p:handoutMasterIdLst>
    <p:handoutMasterId r:id="rId30"/>
  </p:handoutMasterIdLst>
  <p:sldIdLst>
    <p:sldId id="256" r:id="rId7"/>
    <p:sldId id="1064" r:id="rId8"/>
    <p:sldId id="620" r:id="rId9"/>
    <p:sldId id="1076" r:id="rId10"/>
    <p:sldId id="308" r:id="rId11"/>
    <p:sldId id="669" r:id="rId12"/>
    <p:sldId id="274" r:id="rId13"/>
    <p:sldId id="275" r:id="rId14"/>
    <p:sldId id="1078" r:id="rId15"/>
    <p:sldId id="1070" r:id="rId16"/>
    <p:sldId id="1073" r:id="rId17"/>
    <p:sldId id="1053" r:id="rId18"/>
    <p:sldId id="1054" r:id="rId19"/>
    <p:sldId id="1072" r:id="rId20"/>
    <p:sldId id="632" r:id="rId21"/>
    <p:sldId id="1065" r:id="rId22"/>
    <p:sldId id="259" r:id="rId23"/>
    <p:sldId id="279" r:id="rId24"/>
    <p:sldId id="262" r:id="rId25"/>
    <p:sldId id="277" r:id="rId26"/>
    <p:sldId id="1066" r:id="rId27"/>
    <p:sldId id="3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64C0B5-0991-404F-86C4-29107DF68CDD}">
          <p14:sldIdLst>
            <p14:sldId id="256"/>
            <p14:sldId id="1064"/>
            <p14:sldId id="620"/>
            <p14:sldId id="1076"/>
            <p14:sldId id="308"/>
            <p14:sldId id="669"/>
            <p14:sldId id="274"/>
            <p14:sldId id="275"/>
            <p14:sldId id="1078"/>
            <p14:sldId id="1070"/>
            <p14:sldId id="1073"/>
            <p14:sldId id="1053"/>
            <p14:sldId id="1054"/>
            <p14:sldId id="1072"/>
            <p14:sldId id="632"/>
            <p14:sldId id="1065"/>
            <p14:sldId id="259"/>
            <p14:sldId id="279"/>
            <p14:sldId id="262"/>
            <p14:sldId id="277"/>
            <p14:sldId id="1066"/>
            <p14:sldId id="336"/>
          </p14:sldIdLst>
        </p14:section>
        <p14:section name="Untitled Section" id="{E6D41C2E-575A-453C-8D43-7C17357294C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BB8C"/>
    <a:srgbClr val="71AD47"/>
    <a:srgbClr val="42B88A"/>
    <a:srgbClr val="43BC8D"/>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63"/>
    <p:restoredTop sz="96327"/>
  </p:normalViewPr>
  <p:slideViewPr>
    <p:cSldViewPr snapToGrid="0" snapToObjects="1">
      <p:cViewPr varScale="1">
        <p:scale>
          <a:sx n="128" d="100"/>
          <a:sy n="128" d="100"/>
        </p:scale>
        <p:origin x="208" y="176"/>
      </p:cViewPr>
      <p:guideLst/>
    </p:cSldViewPr>
  </p:slideViewPr>
  <p:notesTextViewPr>
    <p:cViewPr>
      <p:scale>
        <a:sx n="1" d="1"/>
        <a:sy n="1" d="1"/>
      </p:scale>
      <p:origin x="0" y="0"/>
    </p:cViewPr>
  </p:notesTextViewPr>
  <p:sorterViewPr>
    <p:cViewPr>
      <p:scale>
        <a:sx n="100" d="100"/>
        <a:sy n="100" d="100"/>
      </p:scale>
      <p:origin x="0" y="-8330"/>
    </p:cViewPr>
  </p:sorterViewPr>
  <p:notesViewPr>
    <p:cSldViewPr snapToGrid="0" snapToObjects="1" showGuides="1">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774FD6-0FF8-047E-C960-58030B0CED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8E50ED-E9FC-05C6-4CC5-C506A22518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C60FE6-7643-6647-90EA-142E6E1A9646}" type="datetimeFigureOut">
              <a:rPr lang="en-US" smtClean="0"/>
              <a:t>7/14/25</a:t>
            </a:fld>
            <a:endParaRPr lang="en-US"/>
          </a:p>
        </p:txBody>
      </p:sp>
      <p:sp>
        <p:nvSpPr>
          <p:cNvPr id="4" name="Footer Placeholder 3">
            <a:extLst>
              <a:ext uri="{FF2B5EF4-FFF2-40B4-BE49-F238E27FC236}">
                <a16:creationId xmlns:a16="http://schemas.microsoft.com/office/drawing/2014/main" id="{46D50E23-6DEF-4BE5-F956-A4281AC957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0527C4-0621-5028-D198-CEA82D989B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A553B1-A429-3F40-8A7C-E7A3B7A3112C}" type="slidenum">
              <a:rPr lang="en-US" smtClean="0"/>
              <a:t>‹#›</a:t>
            </a:fld>
            <a:endParaRPr lang="en-US"/>
          </a:p>
        </p:txBody>
      </p:sp>
    </p:spTree>
    <p:extLst>
      <p:ext uri="{BB962C8B-B14F-4D97-AF65-F5344CB8AC3E}">
        <p14:creationId xmlns:p14="http://schemas.microsoft.com/office/powerpoint/2010/main" val="322791702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89726-F849-214D-BDCB-FFC63F032CD6}" type="datetimeFigureOut">
              <a:rPr lang="en-US" smtClean="0"/>
              <a:t>7/14/25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AD62A-9CE7-5242-B41A-3B9F3F9C28AE}" type="slidenum">
              <a:rPr lang="en-US" smtClean="0"/>
              <a:t>‹#›</a:t>
            </a:fld>
            <a:endParaRPr lang="en-US"/>
          </a:p>
        </p:txBody>
      </p:sp>
    </p:spTree>
    <p:extLst>
      <p:ext uri="{BB962C8B-B14F-4D97-AF65-F5344CB8AC3E}">
        <p14:creationId xmlns:p14="http://schemas.microsoft.com/office/powerpoint/2010/main" val="1496166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16" name="Google Shape;216;p1: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A26EE392-F47D-2AEE-D088-065266F8539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DA8B0266-C76D-5731-194E-16B3A78CB25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C037956-F484-364E-058B-F48DFF3E8EC5}"/>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You can see the mixing. </a:t>
            </a:r>
          </a:p>
          <a:p>
            <a:pPr marL="171450" lvl="0" indent="-95250" algn="l" rtl="0">
              <a:spcBef>
                <a:spcPts val="0"/>
              </a:spcBef>
              <a:spcAft>
                <a:spcPts val="0"/>
              </a:spcAft>
              <a:buClr>
                <a:schemeClr val="dk1"/>
              </a:buClr>
              <a:buSzPts val="1200"/>
              <a:buFont typeface="Arial"/>
              <a:buNone/>
            </a:pPr>
            <a:r>
              <a:rPr lang="en-US"/>
              <a:t>Ultimately reaches steady state.</a:t>
            </a:r>
            <a:endParaRPr/>
          </a:p>
        </p:txBody>
      </p:sp>
      <p:sp>
        <p:nvSpPr>
          <p:cNvPr id="562" name="Google Shape;562;p26:notes">
            <a:extLst>
              <a:ext uri="{FF2B5EF4-FFF2-40B4-BE49-F238E27FC236}">
                <a16:creationId xmlns:a16="http://schemas.microsoft.com/office/drawing/2014/main" id="{5AB48F56-753C-ADBD-C0D1-6CB5679F1BA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013904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66189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48393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8761E-7AF5-3446-9B62-04D975AECC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06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Army Corps of engineers currently has a model setup for Detroit reservoir, which has been calibrated and validated for 2013. I’m not going to get too deep into the setup of W2, but if you’re interested in how it is setup or how we represent algae, come see me after. </a:t>
            </a:r>
          </a:p>
          <a:p>
            <a:endParaRPr lang="en-US" dirty="0"/>
          </a:p>
          <a:p>
            <a:r>
              <a:rPr lang="en-US" dirty="0"/>
              <a:t>The following bullets show projections for the Willamette region of Oregon released by the Oregon Watershed Enhancement board. We used these kind of as a basis for our first few run scenarios.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A242E-E919-47E0-81AC-A62A163333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5527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look at changes in reservoir stability, we have developed a stratification index. This is something that is especially important to look at for harmful algal blooms, which can be heavily dependent on stratification. If you’re interested in how we calculated this, we have a paper out in the Journal of Environmental Management. </a:t>
            </a:r>
          </a:p>
          <a:p>
            <a:r>
              <a:rPr lang="en-US" dirty="0"/>
              <a:t>The most important change to note occurs from February to June. At the beginning of the year there, you can see that increase in stratification from the base to the combination run. This indicates likely earlier onset of stratification for Detroit reservoir in the decades to come. </a:t>
            </a:r>
          </a:p>
          <a:p>
            <a:endParaRPr lang="en-US" dirty="0"/>
          </a:p>
        </p:txBody>
      </p:sp>
      <p:sp>
        <p:nvSpPr>
          <p:cNvPr id="4" name="Slide Number Placeholder 3"/>
          <p:cNvSpPr>
            <a:spLocks noGrp="1"/>
          </p:cNvSpPr>
          <p:nvPr>
            <p:ph type="sldNum" sz="quarter" idx="5"/>
          </p:nvPr>
        </p:nvSpPr>
        <p:spPr/>
        <p:txBody>
          <a:bodyPr/>
          <a:lstStyle/>
          <a:p>
            <a:fld id="{5E0A242E-E919-47E0-81AC-A62A163333AD}" type="slidenum">
              <a:rPr lang="en-US" smtClean="0"/>
              <a:t>18</a:t>
            </a:fld>
            <a:endParaRPr lang="en-US"/>
          </a:p>
        </p:txBody>
      </p:sp>
    </p:spTree>
    <p:extLst>
      <p:ext uri="{BB962C8B-B14F-4D97-AF65-F5344CB8AC3E}">
        <p14:creationId xmlns:p14="http://schemas.microsoft.com/office/powerpoint/2010/main" val="301149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went ahead and generated some temperature profiles to see if overall heat structure in the lake changed. The left is conditions for the normal 2013 run and the right is the projected conditions with all the combined changes. While the patterns look similar, there are a couple important distinctions to note.</a:t>
            </a:r>
          </a:p>
          <a:p>
            <a:endParaRPr lang="en-US" dirty="0"/>
          </a:p>
          <a:p>
            <a:r>
              <a:rPr lang="en-US" dirty="0"/>
              <a:t>Its also important to note that max depth of the reservoir increased from 105 meters to 106 meters.</a:t>
            </a:r>
          </a:p>
        </p:txBody>
      </p:sp>
      <p:sp>
        <p:nvSpPr>
          <p:cNvPr id="4" name="Slide Number Placeholder 3"/>
          <p:cNvSpPr>
            <a:spLocks noGrp="1"/>
          </p:cNvSpPr>
          <p:nvPr>
            <p:ph type="sldNum" sz="quarter" idx="5"/>
          </p:nvPr>
        </p:nvSpPr>
        <p:spPr/>
        <p:txBody>
          <a:bodyPr/>
          <a:lstStyle/>
          <a:p>
            <a:fld id="{5E0A242E-E919-47E0-81AC-A62A163333AD}" type="slidenum">
              <a:rPr lang="en-US" smtClean="0"/>
              <a:t>19</a:t>
            </a:fld>
            <a:endParaRPr lang="en-US"/>
          </a:p>
        </p:txBody>
      </p:sp>
    </p:spTree>
    <p:extLst>
      <p:ext uri="{BB962C8B-B14F-4D97-AF65-F5344CB8AC3E}">
        <p14:creationId xmlns:p14="http://schemas.microsoft.com/office/powerpoint/2010/main" val="987558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combination of the three conditions resulted in a bloom two weeks earlier, but about the same magnitude as the original. One important thing to note is that there was an influx of nitrogen into the system at the end of may, which likely prompted the original bloom. If more nutrients were available earlier in the year, especially under future conditions, its likely we will be seeing worse blooms, more towards the beginning of may.</a:t>
            </a:r>
          </a:p>
          <a:p>
            <a:endParaRPr lang="en-US" dirty="0"/>
          </a:p>
        </p:txBody>
      </p:sp>
      <p:sp>
        <p:nvSpPr>
          <p:cNvPr id="4" name="Slide Number Placeholder 3"/>
          <p:cNvSpPr>
            <a:spLocks noGrp="1"/>
          </p:cNvSpPr>
          <p:nvPr>
            <p:ph type="sldNum" sz="quarter" idx="5"/>
          </p:nvPr>
        </p:nvSpPr>
        <p:spPr/>
        <p:txBody>
          <a:bodyPr/>
          <a:lstStyle/>
          <a:p>
            <a:fld id="{5E0A242E-E919-47E0-81AC-A62A163333AD}" type="slidenum">
              <a:rPr lang="en-US" smtClean="0"/>
              <a:t>20</a:t>
            </a:fld>
            <a:endParaRPr lang="en-US"/>
          </a:p>
        </p:txBody>
      </p:sp>
    </p:spTree>
    <p:extLst>
      <p:ext uri="{BB962C8B-B14F-4D97-AF65-F5344CB8AC3E}">
        <p14:creationId xmlns:p14="http://schemas.microsoft.com/office/powerpoint/2010/main" val="359209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8761E-7AF5-3446-9B62-04D975AECC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97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8761E-7AF5-3446-9B62-04D975AECC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248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84073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9: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9: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44" name="Google Shape;444;p19: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0: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20: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64" name="Google Shape;464;p20: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449E6-F542-0C60-7D81-52FD41768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324BE-FBE4-4C28-5A97-00261A719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0B5D4-E002-AA30-54EA-852A49FF79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CB7035-90DD-9E45-B687-3092BAFD98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8761E-7AF5-3446-9B62-04D975AECC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477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6: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dirty="0"/>
          </a:p>
        </p:txBody>
      </p:sp>
      <p:sp>
        <p:nvSpPr>
          <p:cNvPr id="562" name="Google Shape;562;p26: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61538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AEE1354-D810-79C8-C2BA-A242CA553E77}"/>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65D7B04F-7AAE-A42B-1B23-4D16809C4B4E}"/>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1FF8BBA-31C0-EAA7-21D8-5555C25C8097}"/>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Differences in velocities between the meshes are due to varying spatial resolution in each mesh</a:t>
            </a:r>
            <a:endParaRPr/>
          </a:p>
        </p:txBody>
      </p:sp>
      <p:sp>
        <p:nvSpPr>
          <p:cNvPr id="562" name="Google Shape;562;p26:notes">
            <a:extLst>
              <a:ext uri="{FF2B5EF4-FFF2-40B4-BE49-F238E27FC236}">
                <a16:creationId xmlns:a16="http://schemas.microsoft.com/office/drawing/2014/main" id="{D835DFAF-DE48-445B-FA82-333F3B12F376}"/>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91847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CA50E-B15C-DB36-88A6-8DE72F0110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09D9E-5F4B-B7E3-94DB-98D77B508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213E05-AC9C-906A-88E7-F05686DFE9A5}"/>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5" name="Footer Placeholder 4">
            <a:extLst>
              <a:ext uri="{FF2B5EF4-FFF2-40B4-BE49-F238E27FC236}">
                <a16:creationId xmlns:a16="http://schemas.microsoft.com/office/drawing/2014/main" id="{1AF272C2-C77D-0FC9-10F7-C2C504689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E41A8-F3DD-BAD1-1DD1-A876509AC8F1}"/>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25787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788C-1D46-BC11-A8AC-8D8311E023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CA975C-5ACB-3ED5-359C-86F980696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27113-E067-3843-26A6-03181C2A513C}"/>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5" name="Footer Placeholder 4">
            <a:extLst>
              <a:ext uri="{FF2B5EF4-FFF2-40B4-BE49-F238E27FC236}">
                <a16:creationId xmlns:a16="http://schemas.microsoft.com/office/drawing/2014/main" id="{0CE8C24E-3045-C0C2-6EAD-04DFB8A1B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52094-32F2-8C83-B733-01B7758E6B96}"/>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60765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8D2CF3-001F-2D7F-3A63-246980ADF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F04053-86DA-31BC-58B4-0E05F28B80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C7354-B501-FC23-2B92-E897F9A8BC22}"/>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5" name="Footer Placeholder 4">
            <a:extLst>
              <a:ext uri="{FF2B5EF4-FFF2-40B4-BE49-F238E27FC236}">
                <a16:creationId xmlns:a16="http://schemas.microsoft.com/office/drawing/2014/main" id="{9A1EC80F-7A09-8810-59AB-46A6F78A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0965F-C061-FBE4-96C1-91E4AECDD537}"/>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289545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8299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 Background 2">
  <p:cSld name="Title Slide - Background 2">
    <p:spTree>
      <p:nvGrpSpPr>
        <p:cNvPr id="1" name="Shape 20"/>
        <p:cNvGrpSpPr/>
        <p:nvPr/>
      </p:nvGrpSpPr>
      <p:grpSpPr>
        <a:xfrm>
          <a:off x="0" y="0"/>
          <a:ext cx="0" cy="0"/>
          <a:chOff x="0" y="0"/>
          <a:chExt cx="0" cy="0"/>
        </a:xfrm>
      </p:grpSpPr>
      <p:sp>
        <p:nvSpPr>
          <p:cNvPr id="21" name="Google Shape;21;p30"/>
          <p:cNvSpPr txBox="1">
            <a:spLocks noGrp="1"/>
          </p:cNvSpPr>
          <p:nvPr>
            <p:ph type="body" idx="1"/>
          </p:nvPr>
        </p:nvSpPr>
        <p:spPr>
          <a:xfrm>
            <a:off x="609602" y="3200405"/>
            <a:ext cx="9144001" cy="15620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20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30"/>
          <p:cNvSpPr txBox="1">
            <a:spLocks noGrp="1"/>
          </p:cNvSpPr>
          <p:nvPr>
            <p:ph type="title"/>
          </p:nvPr>
        </p:nvSpPr>
        <p:spPr>
          <a:xfrm>
            <a:off x="609600" y="1924055"/>
            <a:ext cx="9144000" cy="110755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900" b="1" i="0" u="none" strike="noStrike" cap="none">
                <a:solidFill>
                  <a:srgbClr val="595959"/>
                </a:solidFill>
                <a:latin typeface="Calibri"/>
                <a:ea typeface="Calibri"/>
                <a:cs typeface="Calibri"/>
                <a:sym typeface="Calibri"/>
              </a:defRPr>
            </a:lvl1pPr>
            <a:lvl2pPr marL="0" lvl="1" indent="0" algn="r">
              <a:spcBef>
                <a:spcPts val="0"/>
              </a:spcBef>
              <a:spcAft>
                <a:spcPts val="0"/>
              </a:spcAft>
              <a:buNone/>
              <a:defRPr sz="900" b="1" i="0" u="none" strike="noStrike" cap="none">
                <a:solidFill>
                  <a:srgbClr val="595959"/>
                </a:solidFill>
                <a:latin typeface="Calibri"/>
                <a:ea typeface="Calibri"/>
                <a:cs typeface="Calibri"/>
                <a:sym typeface="Calibri"/>
              </a:defRPr>
            </a:lvl2pPr>
            <a:lvl3pPr marL="0" lvl="2" indent="0" algn="r">
              <a:spcBef>
                <a:spcPts val="0"/>
              </a:spcBef>
              <a:spcAft>
                <a:spcPts val="0"/>
              </a:spcAft>
              <a:buNone/>
              <a:defRPr sz="900" b="1" i="0" u="none" strike="noStrike" cap="none">
                <a:solidFill>
                  <a:srgbClr val="595959"/>
                </a:solidFill>
                <a:latin typeface="Calibri"/>
                <a:ea typeface="Calibri"/>
                <a:cs typeface="Calibri"/>
                <a:sym typeface="Calibri"/>
              </a:defRPr>
            </a:lvl3pPr>
            <a:lvl4pPr marL="0" lvl="3" indent="0" algn="r">
              <a:spcBef>
                <a:spcPts val="0"/>
              </a:spcBef>
              <a:spcAft>
                <a:spcPts val="0"/>
              </a:spcAft>
              <a:buNone/>
              <a:defRPr sz="900" b="1" i="0" u="none" strike="noStrike" cap="none">
                <a:solidFill>
                  <a:srgbClr val="595959"/>
                </a:solidFill>
                <a:latin typeface="Calibri"/>
                <a:ea typeface="Calibri"/>
                <a:cs typeface="Calibri"/>
                <a:sym typeface="Calibri"/>
              </a:defRPr>
            </a:lvl4pPr>
            <a:lvl5pPr marL="0" lvl="4" indent="0" algn="r">
              <a:spcBef>
                <a:spcPts val="0"/>
              </a:spcBef>
              <a:spcAft>
                <a:spcPts val="0"/>
              </a:spcAft>
              <a:buNone/>
              <a:defRPr sz="900" b="1" i="0" u="none" strike="noStrike" cap="none">
                <a:solidFill>
                  <a:srgbClr val="595959"/>
                </a:solidFill>
                <a:latin typeface="Calibri"/>
                <a:ea typeface="Calibri"/>
                <a:cs typeface="Calibri"/>
                <a:sym typeface="Calibri"/>
              </a:defRPr>
            </a:lvl5pPr>
            <a:lvl6pPr marL="0" lvl="5" indent="0" algn="r">
              <a:spcBef>
                <a:spcPts val="0"/>
              </a:spcBef>
              <a:spcAft>
                <a:spcPts val="0"/>
              </a:spcAft>
              <a:buNone/>
              <a:defRPr sz="900" b="1" i="0" u="none" strike="noStrike" cap="none">
                <a:solidFill>
                  <a:srgbClr val="595959"/>
                </a:solidFill>
                <a:latin typeface="Calibri"/>
                <a:ea typeface="Calibri"/>
                <a:cs typeface="Calibri"/>
                <a:sym typeface="Calibri"/>
              </a:defRPr>
            </a:lvl6pPr>
            <a:lvl7pPr marL="0" lvl="6" indent="0" algn="r">
              <a:spcBef>
                <a:spcPts val="0"/>
              </a:spcBef>
              <a:spcAft>
                <a:spcPts val="0"/>
              </a:spcAft>
              <a:buNone/>
              <a:defRPr sz="900" b="1" i="0" u="none" strike="noStrike" cap="none">
                <a:solidFill>
                  <a:srgbClr val="595959"/>
                </a:solidFill>
                <a:latin typeface="Calibri"/>
                <a:ea typeface="Calibri"/>
                <a:cs typeface="Calibri"/>
                <a:sym typeface="Calibri"/>
              </a:defRPr>
            </a:lvl7pPr>
            <a:lvl8pPr marL="0" lvl="7" indent="0" algn="r">
              <a:spcBef>
                <a:spcPts val="0"/>
              </a:spcBef>
              <a:spcAft>
                <a:spcPts val="0"/>
              </a:spcAft>
              <a:buNone/>
              <a:defRPr sz="900" b="1" i="0" u="none" strike="noStrike" cap="none">
                <a:solidFill>
                  <a:srgbClr val="595959"/>
                </a:solidFill>
                <a:latin typeface="Calibri"/>
                <a:ea typeface="Calibri"/>
                <a:cs typeface="Calibri"/>
                <a:sym typeface="Calibri"/>
              </a:defRPr>
            </a:lvl8pPr>
            <a:lvl9pPr marL="0" lvl="8" indent="0" algn="r">
              <a:spcBef>
                <a:spcPts val="0"/>
              </a:spcBef>
              <a:spcAft>
                <a:spcPts val="0"/>
              </a:spcAft>
              <a:buNone/>
              <a:defRPr sz="900" b="1"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0"/>
          <p:cNvSpPr txBox="1">
            <a:spLocks noGrp="1"/>
          </p:cNvSpPr>
          <p:nvPr>
            <p:ph type="ftr" idx="11"/>
          </p:nvPr>
        </p:nvSpPr>
        <p:spPr>
          <a:xfrm>
            <a:off x="125346" y="6504409"/>
            <a:ext cx="42142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0"/>
          <p:cNvSpPr txBox="1">
            <a:spLocks noGrp="1"/>
          </p:cNvSpPr>
          <p:nvPr>
            <p:ph type="body" idx="2"/>
          </p:nvPr>
        </p:nvSpPr>
        <p:spPr>
          <a:xfrm>
            <a:off x="1" y="106998"/>
            <a:ext cx="12191999" cy="40322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200"/>
              <a:buFont typeface="Arial"/>
              <a:buNone/>
              <a:defRPr sz="1200">
                <a:solidFill>
                  <a:schemeClr val="lt1"/>
                </a:solidFill>
              </a:defRPr>
            </a:lvl1pPr>
            <a:lvl2pPr marL="914400" lvl="1" indent="-228600" algn="l">
              <a:lnSpc>
                <a:spcPct val="90000"/>
              </a:lnSpc>
              <a:spcBef>
                <a:spcPts val="375"/>
              </a:spcBef>
              <a:spcAft>
                <a:spcPts val="0"/>
              </a:spcAft>
              <a:buClr>
                <a:schemeClr val="dk1"/>
              </a:buClr>
              <a:buSzPts val="1500"/>
              <a:buFont typeface="Arial"/>
              <a:buNone/>
              <a:defRPr/>
            </a:lvl2pPr>
            <a:lvl3pPr marL="1371600" lvl="2" indent="-228600" algn="l">
              <a:lnSpc>
                <a:spcPct val="90000"/>
              </a:lnSpc>
              <a:spcBef>
                <a:spcPts val="375"/>
              </a:spcBef>
              <a:spcAft>
                <a:spcPts val="0"/>
              </a:spcAft>
              <a:buClr>
                <a:schemeClr val="dk1"/>
              </a:buClr>
              <a:buSzPts val="1500"/>
              <a:buFont typeface="Arial"/>
              <a:buNone/>
              <a:defRPr/>
            </a:lvl3pPr>
            <a:lvl4pPr marL="1828800" lvl="3" indent="-228600" algn="l">
              <a:lnSpc>
                <a:spcPct val="90000"/>
              </a:lnSpc>
              <a:spcBef>
                <a:spcPts val="375"/>
              </a:spcBef>
              <a:spcAft>
                <a:spcPts val="0"/>
              </a:spcAft>
              <a:buClr>
                <a:schemeClr val="dk1"/>
              </a:buClr>
              <a:buSzPts val="1500"/>
              <a:buFont typeface="Arial"/>
              <a:buNone/>
              <a:defRPr/>
            </a:lvl4pPr>
            <a:lvl5pPr marL="2286000" lvl="4" indent="-228600" algn="l">
              <a:lnSpc>
                <a:spcPct val="90000"/>
              </a:lnSpc>
              <a:spcBef>
                <a:spcPts val="375"/>
              </a:spcBef>
              <a:spcAft>
                <a:spcPts val="0"/>
              </a:spcAft>
              <a:buClr>
                <a:schemeClr val="dk1"/>
              </a:buClr>
              <a:buSzPts val="1500"/>
              <a:buFont typeface="Arial"/>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30"/>
          <p:cNvSpPr txBox="1">
            <a:spLocks noGrp="1"/>
          </p:cNvSpPr>
          <p:nvPr>
            <p:ph type="body" idx="3"/>
          </p:nvPr>
        </p:nvSpPr>
        <p:spPr>
          <a:xfrm>
            <a:off x="0" y="6455410"/>
            <a:ext cx="12192000" cy="29591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200"/>
              <a:buNone/>
              <a:defRPr sz="1200">
                <a:solidFill>
                  <a:schemeClr val="lt1"/>
                </a:solidFill>
              </a:defRPr>
            </a:lvl1pPr>
            <a:lvl2pPr marL="914400" lvl="1" indent="-323850" algn="l">
              <a:lnSpc>
                <a:spcPct val="90000"/>
              </a:lnSpc>
              <a:spcBef>
                <a:spcPts val="375"/>
              </a:spcBef>
              <a:spcAft>
                <a:spcPts val="0"/>
              </a:spcAft>
              <a:buClr>
                <a:schemeClr val="dk1"/>
              </a:buClr>
              <a:buSzPts val="1500"/>
              <a:buChar char="•"/>
              <a:defRPr/>
            </a:lvl2pPr>
            <a:lvl3pPr marL="1371600" lvl="2" indent="-323850" algn="l">
              <a:lnSpc>
                <a:spcPct val="90000"/>
              </a:lnSpc>
              <a:spcBef>
                <a:spcPts val="375"/>
              </a:spcBef>
              <a:spcAft>
                <a:spcPts val="0"/>
              </a:spcAft>
              <a:buClr>
                <a:schemeClr val="dk1"/>
              </a:buClr>
              <a:buSzPts val="1500"/>
              <a:buChar char="•"/>
              <a:defRPr/>
            </a:lvl3pPr>
            <a:lvl4pPr marL="1828800" lvl="3" indent="-323850" algn="l">
              <a:lnSpc>
                <a:spcPct val="90000"/>
              </a:lnSpc>
              <a:spcBef>
                <a:spcPts val="375"/>
              </a:spcBef>
              <a:spcAft>
                <a:spcPts val="0"/>
              </a:spcAft>
              <a:buClr>
                <a:schemeClr val="dk1"/>
              </a:buClr>
              <a:buSzPts val="1500"/>
              <a:buChar char="•"/>
              <a:defRPr/>
            </a:lvl4pPr>
            <a:lvl5pPr marL="2286000" lvl="4" indent="-323850" algn="l">
              <a:lnSpc>
                <a:spcPct val="90000"/>
              </a:lnSpc>
              <a:spcBef>
                <a:spcPts val="375"/>
              </a:spcBef>
              <a:spcAft>
                <a:spcPts val="0"/>
              </a:spcAft>
              <a:buClr>
                <a:schemeClr val="dk1"/>
              </a:buClr>
              <a:buSzPts val="15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41313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88D2DA-28E1-BB44-AEF4-5516001BFEE5}"/>
              </a:ext>
            </a:extLst>
          </p:cNvPr>
          <p:cNvPicPr>
            <a:picLocks noChangeAspect="1"/>
          </p:cNvPicPr>
          <p:nvPr userDrawn="1"/>
        </p:nvPicPr>
        <p:blipFill>
          <a:blip r:embed="rId2"/>
          <a:stretch>
            <a:fillRect/>
          </a:stretch>
        </p:blipFill>
        <p:spPr>
          <a:xfrm flipH="1">
            <a:off x="7223771" y="502616"/>
            <a:ext cx="2649606" cy="1766404"/>
          </a:xfrm>
          <a:prstGeom prst="rect">
            <a:avLst/>
          </a:prstGeom>
          <a:ln w="57150">
            <a:solidFill>
              <a:srgbClr val="CBCBCB"/>
            </a:solidFill>
          </a:ln>
        </p:spPr>
      </p:pic>
      <p:pic>
        <p:nvPicPr>
          <p:cNvPr id="10" name="Picture 9">
            <a:extLst>
              <a:ext uri="{FF2B5EF4-FFF2-40B4-BE49-F238E27FC236}">
                <a16:creationId xmlns:a16="http://schemas.microsoft.com/office/drawing/2014/main" id="{9B86B6D9-8B54-6C42-A7E3-FB5369B617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94275" y="4028716"/>
            <a:ext cx="2599272" cy="1822177"/>
          </a:xfrm>
          <a:prstGeom prst="rect">
            <a:avLst/>
          </a:prstGeom>
          <a:ln w="57150">
            <a:solidFill>
              <a:srgbClr val="CBCBCB"/>
            </a:solidFill>
          </a:ln>
        </p:spPr>
      </p:pic>
      <p:pic>
        <p:nvPicPr>
          <p:cNvPr id="12" name="Picture 11">
            <a:extLst>
              <a:ext uri="{FF2B5EF4-FFF2-40B4-BE49-F238E27FC236}">
                <a16:creationId xmlns:a16="http://schemas.microsoft.com/office/drawing/2014/main" id="{AC9686B7-07BB-5549-92C9-FE6667770B0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763512" y="4159239"/>
            <a:ext cx="1960105" cy="1800315"/>
          </a:xfrm>
          <a:prstGeom prst="rect">
            <a:avLst/>
          </a:prstGeom>
          <a:ln w="57150">
            <a:solidFill>
              <a:srgbClr val="CBCBCB"/>
            </a:solidFill>
          </a:ln>
        </p:spPr>
      </p:pic>
      <p:pic>
        <p:nvPicPr>
          <p:cNvPr id="13" name="Picture 12">
            <a:extLst>
              <a:ext uri="{FF2B5EF4-FFF2-40B4-BE49-F238E27FC236}">
                <a16:creationId xmlns:a16="http://schemas.microsoft.com/office/drawing/2014/main" id="{B2B30D00-BE96-8041-9732-C215A3B96B0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702699" y="501640"/>
            <a:ext cx="2098593" cy="1768356"/>
          </a:xfrm>
          <a:prstGeom prst="rect">
            <a:avLst/>
          </a:prstGeom>
          <a:ln w="57150">
            <a:solidFill>
              <a:srgbClr val="CBCBCB"/>
            </a:solidFill>
          </a:ln>
        </p:spPr>
      </p:pic>
      <p:pic>
        <p:nvPicPr>
          <p:cNvPr id="14" name="Picture 13">
            <a:extLst>
              <a:ext uri="{FF2B5EF4-FFF2-40B4-BE49-F238E27FC236}">
                <a16:creationId xmlns:a16="http://schemas.microsoft.com/office/drawing/2014/main" id="{89E9891A-C467-4042-8816-B3FD7A44E3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3416"/>
          <a:stretch/>
        </p:blipFill>
        <p:spPr>
          <a:xfrm>
            <a:off x="8329975" y="2184878"/>
            <a:ext cx="3547367" cy="2175342"/>
          </a:xfrm>
          <a:prstGeom prst="rect">
            <a:avLst/>
          </a:prstGeom>
          <a:ln w="57150">
            <a:solidFill>
              <a:srgbClr val="CBCBCB"/>
            </a:solidFill>
          </a:ln>
        </p:spPr>
      </p:pic>
      <p:pic>
        <p:nvPicPr>
          <p:cNvPr id="17" name="Picture 16">
            <a:extLst>
              <a:ext uri="{FF2B5EF4-FFF2-40B4-BE49-F238E27FC236}">
                <a16:creationId xmlns:a16="http://schemas.microsoft.com/office/drawing/2014/main" id="{3B835CD1-F383-CC44-A44C-1353B1DC71E2}"/>
              </a:ext>
            </a:extLst>
          </p:cNvPr>
          <p:cNvPicPr>
            <a:picLocks noChangeAspect="1"/>
          </p:cNvPicPr>
          <p:nvPr userDrawn="1"/>
        </p:nvPicPr>
        <p:blipFill>
          <a:blip r:embed="rId7"/>
          <a:stretch>
            <a:fillRect/>
          </a:stretch>
        </p:blipFill>
        <p:spPr>
          <a:xfrm>
            <a:off x="25401" y="-23504"/>
            <a:ext cx="12166599" cy="6850848"/>
          </a:xfrm>
          <a:prstGeom prst="rect">
            <a:avLst/>
          </a:prstGeom>
        </p:spPr>
      </p:pic>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a:xfrm>
            <a:off x="4038600" y="6356350"/>
            <a:ext cx="4114800" cy="365125"/>
          </a:xfrm>
          <a:prstGeom prst="rect">
            <a:avLst/>
          </a:prstGeom>
        </p:spPr>
        <p:txBody>
          <a:bodyPr/>
          <a:lstStyle/>
          <a:p>
            <a:r>
              <a:rPr lang="en-US" dirty="0"/>
              <a:t>  </a:t>
            </a:r>
          </a:p>
        </p:txBody>
      </p:sp>
      <p:sp>
        <p:nvSpPr>
          <p:cNvPr id="7" name="Text Placeholder 6"/>
          <p:cNvSpPr>
            <a:spLocks noGrp="1"/>
          </p:cNvSpPr>
          <p:nvPr>
            <p:ph type="body" sz="quarter" idx="13" hasCustomPrompt="1"/>
          </p:nvPr>
        </p:nvSpPr>
        <p:spPr>
          <a:xfrm>
            <a:off x="550260" y="-23504"/>
            <a:ext cx="11242114"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UNCLASSIFIED</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marL="0" indent="0" algn="ctr">
              <a:buNone/>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UNCLASSIFIED</a:t>
            </a:r>
          </a:p>
        </p:txBody>
      </p:sp>
      <p:cxnSp>
        <p:nvCxnSpPr>
          <p:cNvPr id="8" name="Straight Connector 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t>DISCOVER  |  DEVELOP  |  DELIVER</a:t>
            </a:r>
          </a:p>
        </p:txBody>
      </p:sp>
      <p:sp>
        <p:nvSpPr>
          <p:cNvPr id="19" name="Text Placeholder 8">
            <a:extLst>
              <a:ext uri="{FF2B5EF4-FFF2-40B4-BE49-F238E27FC236}">
                <a16:creationId xmlns:a16="http://schemas.microsoft.com/office/drawing/2014/main" id="{B274C522-58C3-5E4C-8404-8188E3C9F86E}"/>
              </a:ext>
            </a:extLst>
          </p:cNvPr>
          <p:cNvSpPr>
            <a:spLocks noGrp="1"/>
          </p:cNvSpPr>
          <p:nvPr>
            <p:ph type="body" sz="quarter" idx="12"/>
          </p:nvPr>
        </p:nvSpPr>
        <p:spPr>
          <a:xfrm>
            <a:off x="615266" y="2748324"/>
            <a:ext cx="7714709" cy="1562099"/>
          </a:xfrm>
          <a:prstGeom prst="rect">
            <a:avLst/>
          </a:prstGeom>
        </p:spPr>
        <p:txBody>
          <a:bodyPr/>
          <a:lstStyle>
            <a:lvl1pPr>
              <a:defRPr>
                <a:solidFill>
                  <a:schemeClr val="bg1"/>
                </a:solidFill>
              </a:defRPr>
            </a:lvl1pPr>
          </a:lstStyle>
          <a:p>
            <a:pPr lvl="0"/>
            <a:r>
              <a:rPr lang="en-US"/>
              <a:t>Edit Master text styles</a:t>
            </a:r>
          </a:p>
        </p:txBody>
      </p:sp>
      <p:sp>
        <p:nvSpPr>
          <p:cNvPr id="20" name="Title 5">
            <a:extLst>
              <a:ext uri="{FF2B5EF4-FFF2-40B4-BE49-F238E27FC236}">
                <a16:creationId xmlns:a16="http://schemas.microsoft.com/office/drawing/2014/main" id="{10528094-E542-5F4D-84E7-0237D6655C04}"/>
              </a:ext>
            </a:extLst>
          </p:cNvPr>
          <p:cNvSpPr>
            <a:spLocks noGrp="1"/>
          </p:cNvSpPr>
          <p:nvPr>
            <p:ph type="title"/>
          </p:nvPr>
        </p:nvSpPr>
        <p:spPr>
          <a:xfrm>
            <a:off x="615266" y="1667435"/>
            <a:ext cx="7707674" cy="1067766"/>
          </a:xfrm>
        </p:spPr>
        <p:txBody>
          <a:bodyPr anchor="b"/>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024760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bg1"/>
                </a:solidFill>
              </a:defRPr>
            </a:lvl1pPr>
            <a:lvl2pPr>
              <a:defRPr sz="18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455026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Edit Master text styles</a:t>
            </a:r>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1397371544"/>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102322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bg1"/>
                </a:solidFill>
              </a:defRPr>
            </a:lvl1pPr>
          </a:lstStyle>
          <a:p>
            <a:pPr lvl="0"/>
            <a:r>
              <a:rPr lang="en-US"/>
              <a:t>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bg1"/>
                </a:solidFill>
              </a:defRPr>
            </a:lvl1pPr>
          </a:lstStyle>
          <a:p>
            <a:pPr lvl="0"/>
            <a:r>
              <a:rPr lang="en-US"/>
              <a:t>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3525091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40749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7659-0805-36E8-10BA-DC99646A8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7731C-7CDE-30E2-1E3C-89B435E9B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1FA0-26A5-EF33-AE35-C7AF5F920128}"/>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5" name="Footer Placeholder 4">
            <a:extLst>
              <a:ext uri="{FF2B5EF4-FFF2-40B4-BE49-F238E27FC236}">
                <a16:creationId xmlns:a16="http://schemas.microsoft.com/office/drawing/2014/main" id="{1FE75A22-20A3-9EFA-3426-B113E51BE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21226-EC18-D86B-28B2-D1E93866F77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914761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720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80124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E5AE7B57-1E5C-4AC8-A345-4C157AB3293B}" type="slidenum">
              <a:rPr lang="en-US" smtClean="0"/>
              <a:t>‹#›</a:t>
            </a:fld>
            <a:endParaRPr lang="en-US"/>
          </a:p>
        </p:txBody>
      </p:sp>
    </p:spTree>
    <p:extLst>
      <p:ext uri="{BB962C8B-B14F-4D97-AF65-F5344CB8AC3E}">
        <p14:creationId xmlns:p14="http://schemas.microsoft.com/office/powerpoint/2010/main" val="908656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33D438C7-2BD3-42EF-8943-F0E654DBD5F4}" type="slidenum">
              <a:rPr lang="en-US" smtClean="0"/>
              <a:pPr>
                <a:defRPr/>
              </a:pPr>
              <a:t>‹#›</a:t>
            </a:fld>
            <a:endParaRPr lang="en-US" dirty="0"/>
          </a:p>
        </p:txBody>
      </p:sp>
    </p:spTree>
    <p:extLst>
      <p:ext uri="{BB962C8B-B14F-4D97-AF65-F5344CB8AC3E}">
        <p14:creationId xmlns:p14="http://schemas.microsoft.com/office/powerpoint/2010/main" val="62839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imple - No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AAA0-4086-1341-9147-71A10A47C2CB}"/>
              </a:ext>
            </a:extLst>
          </p:cNvPr>
          <p:cNvSpPr>
            <a:spLocks noGrp="1"/>
          </p:cNvSpPr>
          <p:nvPr>
            <p:ph type="title" hasCustomPrompt="1"/>
          </p:nvPr>
        </p:nvSpPr>
        <p:spPr>
          <a:xfrm>
            <a:off x="770825" y="374751"/>
            <a:ext cx="10515600" cy="683746"/>
          </a:xfrm>
        </p:spPr>
        <p:txBody>
          <a:bodyPr/>
          <a:lstStyle/>
          <a:p>
            <a:r>
              <a:rPr lang="en-US" dirty="0"/>
              <a:t>(Place Title Here)</a:t>
            </a:r>
          </a:p>
        </p:txBody>
      </p:sp>
      <p:sp>
        <p:nvSpPr>
          <p:cNvPr id="3" name="Content Placeholder 2">
            <a:extLst>
              <a:ext uri="{FF2B5EF4-FFF2-40B4-BE49-F238E27FC236}">
                <a16:creationId xmlns:a16="http://schemas.microsoft.com/office/drawing/2014/main" id="{9FEC67F0-0F26-9C41-A033-055769198FE7}"/>
              </a:ext>
            </a:extLst>
          </p:cNvPr>
          <p:cNvSpPr>
            <a:spLocks noGrp="1"/>
          </p:cNvSpPr>
          <p:nvPr>
            <p:ph idx="1"/>
          </p:nvPr>
        </p:nvSpPr>
        <p:spPr>
          <a:xfrm>
            <a:off x="770825" y="2241836"/>
            <a:ext cx="10515600" cy="3773953"/>
          </a:xfrm>
        </p:spPr>
        <p:txBody>
          <a:bodyPr/>
          <a:lstStyle>
            <a:lvl1pPr>
              <a:defRPr sz="18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2749D389-EB38-9D4B-BF94-06F05049219D}"/>
              </a:ext>
            </a:extLst>
          </p:cNvPr>
          <p:cNvSpPr>
            <a:spLocks noGrp="1"/>
          </p:cNvSpPr>
          <p:nvPr>
            <p:ph type="body" idx="13" hasCustomPrompt="1"/>
          </p:nvPr>
        </p:nvSpPr>
        <p:spPr>
          <a:xfrm>
            <a:off x="770825" y="1058963"/>
            <a:ext cx="10579100" cy="1182873"/>
          </a:xfrm>
        </p:spPr>
        <p:txBody>
          <a:bodyPr anchor="ctr"/>
          <a:lstStyle>
            <a:lvl1pPr marL="0" indent="0">
              <a:buNone/>
              <a:defRPr/>
            </a:lvl1pPr>
          </a:lstStyle>
          <a:p>
            <a:pPr lvl="0"/>
            <a:r>
              <a:rPr lang="en-US" dirty="0"/>
              <a:t>(Place Heading Statement Here)</a:t>
            </a:r>
          </a:p>
        </p:txBody>
      </p:sp>
      <p:sp>
        <p:nvSpPr>
          <p:cNvPr id="10" name="Text Placeholder 6">
            <a:extLst>
              <a:ext uri="{FF2B5EF4-FFF2-40B4-BE49-F238E27FC236}">
                <a16:creationId xmlns:a16="http://schemas.microsoft.com/office/drawing/2014/main" id="{4EFF3C0D-F65B-BE4C-B01C-962F5D89ADCE}"/>
              </a:ext>
            </a:extLst>
          </p:cNvPr>
          <p:cNvSpPr>
            <a:spLocks noGrp="1"/>
          </p:cNvSpPr>
          <p:nvPr>
            <p:ph type="body" sz="quarter" idx="10" hasCustomPrompt="1"/>
          </p:nvPr>
        </p:nvSpPr>
        <p:spPr>
          <a:xfrm>
            <a:off x="1839005" y="6183540"/>
            <a:ext cx="3375251" cy="206375"/>
          </a:xfrm>
        </p:spPr>
        <p:txBody>
          <a:bodyPr anchor="ctr">
            <a:noAutofit/>
          </a:bodyPr>
          <a:lstStyle>
            <a:lvl1pPr marL="0" indent="0" algn="l">
              <a:lnSpc>
                <a:spcPct val="100000"/>
              </a:lnSpc>
              <a:spcBef>
                <a:spcPts val="0"/>
              </a:spcBef>
              <a:buNone/>
              <a:defRPr sz="1200" baseline="0"/>
            </a:lvl1pPr>
          </a:lstStyle>
          <a:p>
            <a:pPr lvl="0"/>
            <a:r>
              <a:rPr lang="en-US" dirty="0"/>
              <a:t>Dr. Jodi L. Ryder</a:t>
            </a:r>
          </a:p>
        </p:txBody>
      </p:sp>
      <p:sp>
        <p:nvSpPr>
          <p:cNvPr id="11" name="Text Placeholder 18">
            <a:extLst>
              <a:ext uri="{FF2B5EF4-FFF2-40B4-BE49-F238E27FC236}">
                <a16:creationId xmlns:a16="http://schemas.microsoft.com/office/drawing/2014/main" id="{2820E4AB-AB8E-A34D-B7E9-33D43AF005AF}"/>
              </a:ext>
            </a:extLst>
          </p:cNvPr>
          <p:cNvSpPr>
            <a:spLocks noGrp="1"/>
          </p:cNvSpPr>
          <p:nvPr>
            <p:ph type="body" sz="quarter" idx="11" hasCustomPrompt="1"/>
          </p:nvPr>
        </p:nvSpPr>
        <p:spPr>
          <a:xfrm>
            <a:off x="5356000" y="6183540"/>
            <a:ext cx="4637087" cy="206375"/>
          </a:xfrm>
        </p:spPr>
        <p:txBody>
          <a:bodyPr anchor="ctr">
            <a:noAutofit/>
          </a:bodyPr>
          <a:lstStyle>
            <a:lvl1pPr marL="0" indent="0" algn="r">
              <a:spcBef>
                <a:spcPts val="0"/>
              </a:spcBef>
              <a:buNone/>
              <a:defRPr sz="1200" baseline="0"/>
            </a:lvl1pPr>
          </a:lstStyle>
          <a:p>
            <a:pPr lvl="0"/>
            <a:r>
              <a:rPr lang="en-US" sz="1200" dirty="0"/>
              <a:t>Battlespace Terrain Mapping, 341</a:t>
            </a:r>
          </a:p>
        </p:txBody>
      </p:sp>
      <p:sp>
        <p:nvSpPr>
          <p:cNvPr id="14" name="Text Placeholder 6">
            <a:extLst>
              <a:ext uri="{FF2B5EF4-FFF2-40B4-BE49-F238E27FC236}">
                <a16:creationId xmlns:a16="http://schemas.microsoft.com/office/drawing/2014/main" id="{53A272E5-7D82-D048-86C6-E73C01CF6440}"/>
              </a:ext>
            </a:extLst>
          </p:cNvPr>
          <p:cNvSpPr>
            <a:spLocks noGrp="1"/>
          </p:cNvSpPr>
          <p:nvPr>
            <p:ph type="body" sz="quarter" idx="14" hasCustomPrompt="1"/>
          </p:nvPr>
        </p:nvSpPr>
        <p:spPr>
          <a:xfrm>
            <a:off x="1839004" y="6444795"/>
            <a:ext cx="3375251" cy="206375"/>
          </a:xfrm>
        </p:spPr>
        <p:txBody>
          <a:bodyPr anchor="ctr">
            <a:noAutofit/>
          </a:bodyPr>
          <a:lstStyle>
            <a:lvl1pPr marL="0" indent="0" algn="l">
              <a:lnSpc>
                <a:spcPct val="100000"/>
              </a:lnSpc>
              <a:spcBef>
                <a:spcPts val="0"/>
              </a:spcBef>
              <a:buNone/>
              <a:defRPr sz="1200" baseline="0"/>
            </a:lvl1pPr>
          </a:lstStyle>
          <a:p>
            <a:pPr lvl="0"/>
            <a:r>
              <a:rPr lang="en-US" dirty="0"/>
              <a:t>Environmental Laboratory</a:t>
            </a:r>
          </a:p>
        </p:txBody>
      </p:sp>
      <p:sp>
        <p:nvSpPr>
          <p:cNvPr id="15" name="Text Placeholder 18">
            <a:extLst>
              <a:ext uri="{FF2B5EF4-FFF2-40B4-BE49-F238E27FC236}">
                <a16:creationId xmlns:a16="http://schemas.microsoft.com/office/drawing/2014/main" id="{B8F86FE4-B753-594D-A881-527D59E01A22}"/>
              </a:ext>
            </a:extLst>
          </p:cNvPr>
          <p:cNvSpPr>
            <a:spLocks noGrp="1"/>
          </p:cNvSpPr>
          <p:nvPr>
            <p:ph type="body" sz="quarter" idx="15" hasCustomPrompt="1"/>
          </p:nvPr>
        </p:nvSpPr>
        <p:spPr>
          <a:xfrm>
            <a:off x="5356000" y="6444793"/>
            <a:ext cx="4637087" cy="206375"/>
          </a:xfrm>
        </p:spPr>
        <p:txBody>
          <a:bodyPr anchor="ctr">
            <a:noAutofit/>
          </a:bodyPr>
          <a:lstStyle>
            <a:lvl1pPr marL="0" indent="0" algn="r">
              <a:spcBef>
                <a:spcPts val="0"/>
              </a:spcBef>
              <a:buNone/>
              <a:defRPr sz="1200" baseline="0"/>
            </a:lvl1pPr>
          </a:lstStyle>
          <a:p>
            <a:pPr lvl="0"/>
            <a:r>
              <a:rPr lang="en-US" sz="1200" dirty="0"/>
              <a:t>Approved for public release; distribution unlimited.</a:t>
            </a:r>
            <a:endParaRPr lang="en-US" dirty="0"/>
          </a:p>
        </p:txBody>
      </p:sp>
    </p:spTree>
    <p:extLst>
      <p:ext uri="{BB962C8B-B14F-4D97-AF65-F5344CB8AC3E}">
        <p14:creationId xmlns:p14="http://schemas.microsoft.com/office/powerpoint/2010/main" val="3878667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6" name="Slide Number Placeholder 5"/>
          <p:cNvSpPr>
            <a:spLocks noGrp="1"/>
          </p:cNvSpPr>
          <p:nvPr>
            <p:ph type="sldNum" sz="quarter" idx="12"/>
          </p:nvPr>
        </p:nvSpPr>
        <p:spPr>
          <a:xfrm>
            <a:off x="4742646" y="6272214"/>
            <a:ext cx="2743200" cy="363233"/>
          </a:xfrm>
          <a:prstGeom prst="rect">
            <a:avLst/>
          </a:prstGeom>
        </p:spPr>
        <p:txBody>
          <a:bodyPr/>
          <a:lstStyle>
            <a:lvl1pPr algn="ctr">
              <a:defRPr b="0" i="0">
                <a:solidFill>
                  <a:schemeClr val="tx1"/>
                </a:solidFill>
                <a:latin typeface="Arial" charset="0"/>
                <a:ea typeface="Arial" charset="0"/>
                <a:cs typeface="Arial" charset="0"/>
              </a:defRPr>
            </a:lvl1pPr>
          </a:lstStyle>
          <a:p>
            <a:fld id="{99B1552A-2818-9B45-B83D-7E1DB4B1F484}" type="slidenum">
              <a:rPr lang="en-US" smtClean="0"/>
              <a:pPr/>
              <a:t>‹#›</a:t>
            </a:fld>
            <a:endParaRPr lang="en-US"/>
          </a:p>
        </p:txBody>
      </p:sp>
      <p:pic>
        <p:nvPicPr>
          <p:cNvPr id="4" name="Picture 3">
            <a:extLst>
              <a:ext uri="{FF2B5EF4-FFF2-40B4-BE49-F238E27FC236}">
                <a16:creationId xmlns:a16="http://schemas.microsoft.com/office/drawing/2014/main" id="{E41F2CEA-D139-4016-B3DD-C3F673FAFC40}"/>
              </a:ext>
            </a:extLst>
          </p:cNvPr>
          <p:cNvPicPr>
            <a:picLocks noChangeAspect="1"/>
          </p:cNvPicPr>
          <p:nvPr userDrawn="1"/>
        </p:nvPicPr>
        <p:blipFill rotWithShape="1">
          <a:blip r:embed="rId2"/>
          <a:srcRect b="21970"/>
          <a:stretch/>
        </p:blipFill>
        <p:spPr>
          <a:xfrm>
            <a:off x="10066713" y="6076125"/>
            <a:ext cx="1768615" cy="460018"/>
          </a:xfrm>
          <a:prstGeom prst="rect">
            <a:avLst/>
          </a:prstGeom>
        </p:spPr>
      </p:pic>
    </p:spTree>
    <p:extLst>
      <p:ext uri="{BB962C8B-B14F-4D97-AF65-F5344CB8AC3E}">
        <p14:creationId xmlns:p14="http://schemas.microsoft.com/office/powerpoint/2010/main" val="80866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C9400-BFD3-B4F0-8C47-184DA792CA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FAC58-F39B-A647-770D-82568EFCB1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3776E-31C6-1DA8-0C06-91F1497F9D78}"/>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5" name="Footer Placeholder 4">
            <a:extLst>
              <a:ext uri="{FF2B5EF4-FFF2-40B4-BE49-F238E27FC236}">
                <a16:creationId xmlns:a16="http://schemas.microsoft.com/office/drawing/2014/main" id="{317E5BAF-AA7B-C78D-BCE2-7F05A6F59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983D3-F72C-E775-C7F8-1B5A0DC58D7F}"/>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675245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CF3AC-416C-3518-5FF1-C570D0B413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C301F-9E7C-7D79-B8E5-1DC4B019A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84444F-E5F0-1B3D-0415-BCC0E75656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55EF95-C611-B490-E88A-8BB4CDBDE43B}"/>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6" name="Footer Placeholder 5">
            <a:extLst>
              <a:ext uri="{FF2B5EF4-FFF2-40B4-BE49-F238E27FC236}">
                <a16:creationId xmlns:a16="http://schemas.microsoft.com/office/drawing/2014/main" id="{24D7AF16-2C5A-7D00-414D-58FF657C1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D119CF-ED04-F425-89DD-00BFB74E9DD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860055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E795-7B16-321F-4150-1F8101A681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750A7B-A96F-9F2C-A72F-88A809FCB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53525F-076C-F596-7AC4-8422FE949D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0EAB8C-1F81-CDB5-6E78-960E618075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7F4F2A-E831-E15A-C857-51831C89BC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02CB8B-AFB1-9C71-6E98-2DF661912F28}"/>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8" name="Footer Placeholder 7">
            <a:extLst>
              <a:ext uri="{FF2B5EF4-FFF2-40B4-BE49-F238E27FC236}">
                <a16:creationId xmlns:a16="http://schemas.microsoft.com/office/drawing/2014/main" id="{197282AD-7C63-107E-48D6-560DD1E2F3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B738AA-AE66-F3E1-0B73-CC05455976F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537449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1965-DAC2-151B-6BB0-9D484F7BBF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CAC2F2-7B90-2AE7-41FA-08A1E737832B}"/>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4" name="Footer Placeholder 3">
            <a:extLst>
              <a:ext uri="{FF2B5EF4-FFF2-40B4-BE49-F238E27FC236}">
                <a16:creationId xmlns:a16="http://schemas.microsoft.com/office/drawing/2014/main" id="{4292323F-EF7C-A9FF-FE7A-5827B8DF41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AB6370-AD27-5BBC-3C27-DA9362EC89A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73293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E886DA-828D-264F-878E-0A2987EF9BAF}"/>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3" name="Footer Placeholder 2">
            <a:extLst>
              <a:ext uri="{FF2B5EF4-FFF2-40B4-BE49-F238E27FC236}">
                <a16:creationId xmlns:a16="http://schemas.microsoft.com/office/drawing/2014/main" id="{D6D926D7-6E34-6650-EDEA-8966822FF1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4EEBEB-416A-733D-AD25-7B8FCF17BF6A}"/>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948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0907-B2CC-069A-8818-635BED4B8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60D25E-0D94-0E8A-D34E-5C25F01BD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822661-F792-550F-3A73-8A438FD45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2D2A1-A89C-585F-664C-871F17F887F5}"/>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6" name="Footer Placeholder 5">
            <a:extLst>
              <a:ext uri="{FF2B5EF4-FFF2-40B4-BE49-F238E27FC236}">
                <a16:creationId xmlns:a16="http://schemas.microsoft.com/office/drawing/2014/main" id="{A4FA19C3-F148-3D32-8715-51B7B904C3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D4F19-68E8-98E1-1FE1-34E79085EBE5}"/>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99629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D857-6567-6DD6-D1D8-BBDF5434DC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0B4059-6CAC-E7FD-3A3A-9731AE59B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8E079F-60D9-D644-F44F-83C2C812B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6B38C-32DA-0219-47EB-C161281A7266}"/>
              </a:ext>
            </a:extLst>
          </p:cNvPr>
          <p:cNvSpPr>
            <a:spLocks noGrp="1"/>
          </p:cNvSpPr>
          <p:nvPr>
            <p:ph type="dt" sz="half" idx="10"/>
          </p:nvPr>
        </p:nvSpPr>
        <p:spPr/>
        <p:txBody>
          <a:bodyPr/>
          <a:lstStyle/>
          <a:p>
            <a:fld id="{CCBDED92-0E67-7046-8FEE-F2F1A4613FB6}" type="datetimeFigureOut">
              <a:rPr lang="en-US" smtClean="0"/>
              <a:t>7/14/25</a:t>
            </a:fld>
            <a:endParaRPr lang="en-US"/>
          </a:p>
        </p:txBody>
      </p:sp>
      <p:sp>
        <p:nvSpPr>
          <p:cNvPr id="6" name="Footer Placeholder 5">
            <a:extLst>
              <a:ext uri="{FF2B5EF4-FFF2-40B4-BE49-F238E27FC236}">
                <a16:creationId xmlns:a16="http://schemas.microsoft.com/office/drawing/2014/main" id="{AAD00DD8-B82B-7EBE-4958-26D313EBF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84148-E81F-B79A-B22D-4EDD8E38A4E3}"/>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740894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E8672-D69A-AEF9-C2A1-61007B73EA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F0D07C-2ED2-1076-FA7B-EF55B0BCB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CCC40-E865-DBE0-FFBD-FA5E3E171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ED92-0E67-7046-8FEE-F2F1A4613FB6}" type="datetimeFigureOut">
              <a:rPr lang="en-US" smtClean="0"/>
              <a:t>7/14/25</a:t>
            </a:fld>
            <a:endParaRPr lang="en-US"/>
          </a:p>
        </p:txBody>
      </p:sp>
      <p:sp>
        <p:nvSpPr>
          <p:cNvPr id="5" name="Footer Placeholder 4">
            <a:extLst>
              <a:ext uri="{FF2B5EF4-FFF2-40B4-BE49-F238E27FC236}">
                <a16:creationId xmlns:a16="http://schemas.microsoft.com/office/drawing/2014/main" id="{E1637576-CD0B-26E4-A6D0-4408FECD8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C61862-D3F8-4A2D-A40A-09D723537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2924C-FFAE-2643-BD3F-5C66F73FD2A2}" type="slidenum">
              <a:rPr lang="en-US" smtClean="0"/>
              <a:t>‹#›</a:t>
            </a:fld>
            <a:endParaRPr lang="en-US"/>
          </a:p>
        </p:txBody>
      </p:sp>
    </p:spTree>
    <p:extLst>
      <p:ext uri="{BB962C8B-B14F-4D97-AF65-F5344CB8AC3E}">
        <p14:creationId xmlns:p14="http://schemas.microsoft.com/office/powerpoint/2010/main" val="25581395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9"/>
          <p:cNvPicPr preferRelativeResize="0"/>
          <p:nvPr/>
        </p:nvPicPr>
        <p:blipFill rotWithShape="1">
          <a:blip r:embed="rId3">
            <a:alphaModFix/>
          </a:blip>
          <a:srcRect l="16284"/>
          <a:stretch/>
        </p:blipFill>
        <p:spPr>
          <a:xfrm>
            <a:off x="7149290" y="3082338"/>
            <a:ext cx="2150384" cy="2445851"/>
          </a:xfrm>
          <a:prstGeom prst="rect">
            <a:avLst/>
          </a:prstGeom>
          <a:noFill/>
          <a:ln w="19050" cap="flat" cmpd="sng">
            <a:solidFill>
              <a:schemeClr val="dk1"/>
            </a:solidFill>
            <a:prstDash val="solid"/>
            <a:round/>
            <a:headEnd type="none" w="sm" len="sm"/>
            <a:tailEnd type="none" w="sm" len="sm"/>
          </a:ln>
        </p:spPr>
      </p:pic>
      <p:pic>
        <p:nvPicPr>
          <p:cNvPr id="11" name="Google Shape;11;p29" descr="A body of water&#10;&#10;Description automatically generated"/>
          <p:cNvPicPr preferRelativeResize="0"/>
          <p:nvPr/>
        </p:nvPicPr>
        <p:blipFill rotWithShape="1">
          <a:blip r:embed="rId4">
            <a:alphaModFix/>
          </a:blip>
          <a:srcRect l="16077" r="16094"/>
          <a:stretch/>
        </p:blipFill>
        <p:spPr>
          <a:xfrm>
            <a:off x="9299674" y="3081534"/>
            <a:ext cx="2433110" cy="2445849"/>
          </a:xfrm>
          <a:prstGeom prst="rect">
            <a:avLst/>
          </a:prstGeom>
          <a:noFill/>
          <a:ln w="19050" cap="flat" cmpd="sng">
            <a:solidFill>
              <a:schemeClr val="dk1"/>
            </a:solidFill>
            <a:prstDash val="solid"/>
            <a:round/>
            <a:headEnd type="none" w="sm" len="sm"/>
            <a:tailEnd type="none" w="sm" len="sm"/>
          </a:ln>
        </p:spPr>
      </p:pic>
      <p:pic>
        <p:nvPicPr>
          <p:cNvPr id="12" name="Google Shape;12;p29" descr="A picture containing tree, water, outdoor, nature&#10;&#10;Description automatically generated"/>
          <p:cNvPicPr preferRelativeResize="0"/>
          <p:nvPr/>
        </p:nvPicPr>
        <p:blipFill rotWithShape="1">
          <a:blip r:embed="rId5">
            <a:alphaModFix/>
          </a:blip>
          <a:srcRect/>
          <a:stretch/>
        </p:blipFill>
        <p:spPr>
          <a:xfrm>
            <a:off x="7149290" y="516571"/>
            <a:ext cx="4583494" cy="2558088"/>
          </a:xfrm>
          <a:prstGeom prst="rect">
            <a:avLst/>
          </a:prstGeom>
          <a:noFill/>
          <a:ln w="19050" cap="flat" cmpd="sng">
            <a:solidFill>
              <a:schemeClr val="dk1"/>
            </a:solidFill>
            <a:prstDash val="solid"/>
            <a:round/>
            <a:headEnd type="none" w="sm" len="sm"/>
            <a:tailEnd type="none" w="sm" len="sm"/>
          </a:ln>
        </p:spPr>
      </p:pic>
      <p:pic>
        <p:nvPicPr>
          <p:cNvPr id="13" name="Google Shape;13;p29"/>
          <p:cNvPicPr preferRelativeResize="0"/>
          <p:nvPr/>
        </p:nvPicPr>
        <p:blipFill rotWithShape="1">
          <a:blip r:embed="rId6">
            <a:alphaModFix/>
          </a:blip>
          <a:srcRect/>
          <a:stretch/>
        </p:blipFill>
        <p:spPr>
          <a:xfrm>
            <a:off x="0" y="0"/>
            <a:ext cx="12192000" cy="6858000"/>
          </a:xfrm>
          <a:prstGeom prst="rect">
            <a:avLst/>
          </a:prstGeom>
          <a:noFill/>
          <a:ln>
            <a:noFill/>
          </a:ln>
        </p:spPr>
      </p:pic>
      <p:sp>
        <p:nvSpPr>
          <p:cNvPr id="14" name="Google Shape;14;p29"/>
          <p:cNvSpPr txBox="1">
            <a:spLocks noGrp="1"/>
          </p:cNvSpPr>
          <p:nvPr>
            <p:ph type="ftr" idx="11"/>
          </p:nvPr>
        </p:nvSpPr>
        <p:spPr>
          <a:xfrm>
            <a:off x="125346" y="6504409"/>
            <a:ext cx="421428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5" name="Google Shape;15;p29"/>
          <p:cNvSpPr txBox="1">
            <a:spLocks noGrp="1"/>
          </p:cNvSpPr>
          <p:nvPr>
            <p:ph type="title"/>
          </p:nvPr>
        </p:nvSpPr>
        <p:spPr>
          <a:xfrm>
            <a:off x="654050" y="1606545"/>
            <a:ext cx="7984853" cy="127381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9"/>
          <p:cNvSpPr txBox="1">
            <a:spLocks noGrp="1"/>
          </p:cNvSpPr>
          <p:nvPr>
            <p:ph type="body" idx="1"/>
          </p:nvPr>
        </p:nvSpPr>
        <p:spPr>
          <a:xfrm>
            <a:off x="654050" y="2505109"/>
            <a:ext cx="7984853" cy="278190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 name="Google Shape;17;p29"/>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b="0" i="0" u="none" strike="noStrike" cap="none">
                <a:solidFill>
                  <a:srgbClr val="595959"/>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595959"/>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595959"/>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595959"/>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595959"/>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595959"/>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595959"/>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595959"/>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8" name="Google Shape;18;p29"/>
          <p:cNvCxnSpPr/>
          <p:nvPr/>
        </p:nvCxnSpPr>
        <p:spPr>
          <a:xfrm rot="10800000">
            <a:off x="1476587" y="6373877"/>
            <a:ext cx="10207413" cy="0"/>
          </a:xfrm>
          <a:prstGeom prst="straightConnector1">
            <a:avLst/>
          </a:prstGeom>
          <a:noFill/>
          <a:ln w="19050" cap="flat" cmpd="sng">
            <a:solidFill>
              <a:schemeClr val="dk1"/>
            </a:solidFill>
            <a:prstDash val="solid"/>
            <a:miter lim="800000"/>
            <a:headEnd type="none" w="sm" len="sm"/>
            <a:tailEnd type="none" w="sm" len="sm"/>
          </a:ln>
        </p:spPr>
      </p:cxnSp>
      <p:sp>
        <p:nvSpPr>
          <p:cNvPr id="19" name="Google Shape;19;p29"/>
          <p:cNvSpPr txBox="1"/>
          <p:nvPr/>
        </p:nvSpPr>
        <p:spPr>
          <a:xfrm>
            <a:off x="6224694" y="6442287"/>
            <a:ext cx="5567680" cy="24622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000" b="0" i="1" u="none" strike="noStrike" cap="none">
                <a:solidFill>
                  <a:srgbClr val="000000"/>
                </a:solidFill>
                <a:latin typeface="Arial"/>
                <a:ea typeface="Arial"/>
                <a:cs typeface="Arial"/>
                <a:sym typeface="Arial"/>
              </a:rPr>
              <a:t>DISCOVER  |  DEVELOP  |  DELIVER</a:t>
            </a:r>
            <a:endParaRPr/>
          </a:p>
        </p:txBody>
      </p:sp>
    </p:spTree>
    <p:extLst>
      <p:ext uri="{BB962C8B-B14F-4D97-AF65-F5344CB8AC3E}">
        <p14:creationId xmlns:p14="http://schemas.microsoft.com/office/powerpoint/2010/main" val="1724119163"/>
      </p:ext>
    </p:extLst>
  </p:cSld>
  <p:clrMap bg1="lt1" tx1="dk1" bg2="dk2" tx2="lt2" accent1="accent1" accent2="accent2" accent3="accent3" accent4="accent4" accent5="accent5" accent6="accent6" hlink="hlink" folHlink="folHlink"/>
  <p:sldLayoutIdLst>
    <p:sldLayoutId id="214748370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5ACBF0"/>
          </p15:clr>
        </p15:guide>
        <p15:guide id="2" pos="614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4"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Rounded Rectangle 11">
            <a:extLst>
              <a:ext uri="{FF2B5EF4-FFF2-40B4-BE49-F238E27FC236}">
                <a16:creationId xmlns:a16="http://schemas.microsoft.com/office/drawing/2014/main" id="{8FAC8AE2-BB41-3B4A-9A70-664D7BA2B8BC}"/>
              </a:ext>
            </a:extLst>
          </p:cNvPr>
          <p:cNvSpPr/>
          <p:nvPr userDrawn="1"/>
        </p:nvSpPr>
        <p:spPr>
          <a:xfrm>
            <a:off x="182880" y="217300"/>
            <a:ext cx="11788140" cy="6351139"/>
          </a:xfrm>
          <a:prstGeom prst="roundRect">
            <a:avLst>
              <a:gd name="adj" fmla="val 2258"/>
            </a:avLst>
          </a:prstGeom>
          <a:solidFill>
            <a:srgbClr val="4545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schemeClr val="bg1"/>
                </a:solidFill>
              </a:rPr>
              <a:t>US Army Corps of Engineers  </a:t>
            </a:r>
            <a:r>
              <a:rPr lang="en-US" sz="1400" dirty="0">
                <a:solidFill>
                  <a:schemeClr val="bg1"/>
                </a:solidFill>
                <a:sym typeface="Symbol" panose="05050102010706020507" pitchFamily="18" charset="2"/>
              </a:rPr>
              <a:t></a:t>
            </a:r>
            <a:r>
              <a:rPr lang="en-US" sz="1400" dirty="0">
                <a:solidFill>
                  <a:schemeClr val="bg1"/>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427958194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4" r:id="rId10"/>
    <p:sldLayoutId id="2147483715" r:id="rId11"/>
    <p:sldLayoutId id="2147483716" r:id="rId12"/>
  </p:sldLayoutIdLst>
  <p:hf hdr="0" ftr="0" dt="0"/>
  <p:txStyles>
    <p:titleStyle>
      <a:lvl1pPr algn="l" rtl="0" eaLnBrk="1" fontAlgn="base" hangingPunct="1">
        <a:spcBef>
          <a:spcPct val="0"/>
        </a:spcBef>
        <a:spcAft>
          <a:spcPct val="0"/>
        </a:spcAft>
        <a:defRPr sz="3200" b="1" kern="1200" cap="none">
          <a:solidFill>
            <a:schemeClr val="bg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bg1"/>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bg1"/>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bg1"/>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jpeg"/><Relationship Id="rId4" Type="http://schemas.openxmlformats.org/officeDocument/2006/relationships/image" Target="../media/image48.jpe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gi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61.gif"/><Relationship Id="rId3" Type="http://schemas.openxmlformats.org/officeDocument/2006/relationships/image" Target="../media/image54.png"/><Relationship Id="rId7" Type="http://schemas.openxmlformats.org/officeDocument/2006/relationships/image" Target="../media/image60.gi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6.gif"/><Relationship Id="rId5" Type="http://schemas.openxmlformats.org/officeDocument/2006/relationships/image" Target="../media/image59.gif"/><Relationship Id="rId4" Type="http://schemas.openxmlformats.org/officeDocument/2006/relationships/image" Target="../media/image55.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www.oregon.gov/oweb/resources/Pages/Water%20and%20Climate.asp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jpg"/><Relationship Id="rId18" Type="http://schemas.openxmlformats.org/officeDocument/2006/relationships/image" Target="../media/image96.png"/><Relationship Id="rId3" Type="http://schemas.openxmlformats.org/officeDocument/2006/relationships/hyperlink" Target="mailto:Todd.E.Steissberg@usace.army.mil" TargetMode="External"/><Relationship Id="rId21" Type="http://schemas.openxmlformats.org/officeDocument/2006/relationships/image" Target="../media/image99.jpeg"/><Relationship Id="rId7" Type="http://schemas.openxmlformats.org/officeDocument/2006/relationships/image" Target="../media/image85.png"/><Relationship Id="rId12" Type="http://schemas.openxmlformats.org/officeDocument/2006/relationships/image" Target="../media/image90.jpg"/><Relationship Id="rId17" Type="http://schemas.openxmlformats.org/officeDocument/2006/relationships/image" Target="../media/image95.png"/><Relationship Id="rId2" Type="http://schemas.openxmlformats.org/officeDocument/2006/relationships/hyperlink" Target="mailto:Jodi.l.ryder@usace.army.mil" TargetMode="Externa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15.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github.com/environmentalsystems#applications" TargetMode="Externa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
          <p:cNvSpPr txBox="1">
            <a:spLocks noGrp="1"/>
          </p:cNvSpPr>
          <p:nvPr>
            <p:ph type="body" idx="1"/>
          </p:nvPr>
        </p:nvSpPr>
        <p:spPr>
          <a:xfrm>
            <a:off x="1402080" y="2269914"/>
            <a:ext cx="6569931" cy="3819845"/>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1600"/>
              <a:buNone/>
            </a:pPr>
            <a:r>
              <a:rPr lang="en-US" sz="1800" b="0" dirty="0">
                <a:solidFill>
                  <a:schemeClr val="bg1"/>
                </a:solidFill>
              </a:rPr>
              <a:t>Jodi Ryder, PhD, Research Civil Engineer</a:t>
            </a:r>
          </a:p>
          <a:p>
            <a:pPr marL="0" indent="0">
              <a:lnSpc>
                <a:spcPct val="120000"/>
              </a:lnSpc>
              <a:spcBef>
                <a:spcPts val="0"/>
              </a:spcBef>
              <a:buClr>
                <a:schemeClr val="lt1"/>
              </a:buClr>
              <a:buSzPts val="1600"/>
            </a:pPr>
            <a:r>
              <a:rPr lang="en-US" sz="1800" b="0" dirty="0">
                <a:solidFill>
                  <a:schemeClr val="bg1"/>
                </a:solidFill>
              </a:rPr>
              <a:t>Todd Steissberg, PhD, PE, Research Environmental Engineer</a:t>
            </a:r>
          </a:p>
          <a:p>
            <a:pPr marL="0" lvl="0" indent="0" algn="l" rtl="0">
              <a:lnSpc>
                <a:spcPct val="120000"/>
              </a:lnSpc>
              <a:spcBef>
                <a:spcPts val="0"/>
              </a:spcBef>
              <a:spcAft>
                <a:spcPts val="0"/>
              </a:spcAft>
              <a:buClr>
                <a:schemeClr val="lt1"/>
              </a:buClr>
              <a:buSzPts val="1600"/>
              <a:buNone/>
            </a:pPr>
            <a:endParaRPr lang="en-US"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Environmental Laboratory</a:t>
            </a:r>
            <a:endParaRPr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Engineer Research and Development Center (ERDC)</a:t>
            </a:r>
            <a:endParaRPr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U.S. Army Corps of Engineers</a:t>
            </a:r>
            <a:endParaRPr sz="1800" b="0" dirty="0">
              <a:solidFill>
                <a:schemeClr val="bg1"/>
              </a:solidFill>
            </a:endParaRPr>
          </a:p>
          <a:p>
            <a:pPr marL="0" lvl="0" indent="0" algn="l" rtl="0">
              <a:lnSpc>
                <a:spcPct val="120000"/>
              </a:lnSpc>
              <a:spcBef>
                <a:spcPts val="0"/>
              </a:spcBef>
              <a:spcAft>
                <a:spcPts val="0"/>
              </a:spcAft>
              <a:buClr>
                <a:schemeClr val="lt1"/>
              </a:buClr>
              <a:buSzPts val="1600"/>
              <a:buNone/>
            </a:pPr>
            <a:endParaRPr lang="en-US"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Thai Royal Irrigation Visit</a:t>
            </a:r>
            <a:endParaRPr sz="1800" b="0" dirty="0">
              <a:solidFill>
                <a:schemeClr val="bg1"/>
              </a:solidFill>
            </a:endParaRPr>
          </a:p>
          <a:p>
            <a:pPr marL="0" lvl="0" indent="0" algn="l" rtl="0">
              <a:lnSpc>
                <a:spcPct val="120000"/>
              </a:lnSpc>
              <a:spcBef>
                <a:spcPts val="0"/>
              </a:spcBef>
              <a:spcAft>
                <a:spcPts val="0"/>
              </a:spcAft>
              <a:buClr>
                <a:schemeClr val="lt1"/>
              </a:buClr>
              <a:buSzPts val="1600"/>
              <a:buNone/>
            </a:pPr>
            <a:r>
              <a:rPr lang="en-US" sz="1800" b="0" dirty="0">
                <a:solidFill>
                  <a:schemeClr val="bg1"/>
                </a:solidFill>
              </a:rPr>
              <a:t>July 2025</a:t>
            </a:r>
            <a:endParaRPr sz="1800" b="0" dirty="0">
              <a:solidFill>
                <a:schemeClr val="bg1"/>
              </a:solidFill>
            </a:endParaRPr>
          </a:p>
        </p:txBody>
      </p:sp>
      <p:sp>
        <p:nvSpPr>
          <p:cNvPr id="219" name="Google Shape;219;p1"/>
          <p:cNvSpPr txBox="1">
            <a:spLocks noGrp="1"/>
          </p:cNvSpPr>
          <p:nvPr>
            <p:ph type="title"/>
          </p:nvPr>
        </p:nvSpPr>
        <p:spPr>
          <a:xfrm>
            <a:off x="1402080" y="636554"/>
            <a:ext cx="6126480" cy="8202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2000"/>
              <a:buFont typeface="Arial"/>
              <a:buNone/>
            </a:pPr>
            <a:r>
              <a:rPr lang="en-US" sz="2400" dirty="0"/>
              <a:t>Water Quality Modeling and Analysis Capabilities for River, Reservoir, and Watershed Management and Restoration</a:t>
            </a:r>
            <a:endParaRPr sz="2400" dirty="0"/>
          </a:p>
        </p:txBody>
      </p:sp>
      <p:sp>
        <p:nvSpPr>
          <p:cNvPr id="220" name="Google Shape;220;p1"/>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1" i="0" u="none" strike="noStrike" kern="0" cap="none" spc="0" normalizeH="0" baseline="0" noProof="0">
                <a:ln>
                  <a:noFill/>
                </a:ln>
                <a:solidFill>
                  <a:srgbClr val="595959"/>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900" b="1" i="0" u="none" strike="noStrike" kern="0" cap="none" spc="0" normalizeH="0" baseline="0" noProof="0">
              <a:ln>
                <a:noFill/>
              </a:ln>
              <a:solidFill>
                <a:srgbClr val="595959"/>
              </a:solidFill>
              <a:effectLst/>
              <a:uLnTx/>
              <a:uFillTx/>
              <a:latin typeface="Calibri"/>
              <a:cs typeface="Calibri"/>
              <a:sym typeface="Calibri"/>
            </a:endParaRPr>
          </a:p>
        </p:txBody>
      </p:sp>
      <p:sp>
        <p:nvSpPr>
          <p:cNvPr id="221" name="Google Shape;221;p1"/>
          <p:cNvSpPr txBox="1">
            <a:spLocks noGrp="1"/>
          </p:cNvSpPr>
          <p:nvPr>
            <p:ph type="body" idx="2"/>
          </p:nvPr>
        </p:nvSpPr>
        <p:spPr>
          <a:xfrm>
            <a:off x="1" y="106998"/>
            <a:ext cx="12191999" cy="4032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Font typeface="Arial"/>
              <a:buNone/>
            </a:pPr>
            <a:r>
              <a:rPr lang="en-US">
                <a:solidFill>
                  <a:schemeClr val="dk1"/>
                </a:solidFill>
              </a:rPr>
              <a:t>UNCLASSIFIED</a:t>
            </a:r>
            <a:endParaRPr/>
          </a:p>
        </p:txBody>
      </p:sp>
      <p:sp>
        <p:nvSpPr>
          <p:cNvPr id="222" name="Google Shape;222;p1"/>
          <p:cNvSpPr txBox="1">
            <a:spLocks noGrp="1"/>
          </p:cNvSpPr>
          <p:nvPr>
            <p:ph type="body" idx="3"/>
          </p:nvPr>
        </p:nvSpPr>
        <p:spPr>
          <a:xfrm>
            <a:off x="0" y="6455410"/>
            <a:ext cx="12192000" cy="29591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solidFill>
                  <a:schemeClr val="dk1"/>
                </a:solidFill>
              </a:rPr>
              <a:t>UNCLASSIFIED</a:t>
            </a:r>
            <a:endParaRPr/>
          </a:p>
        </p:txBody>
      </p:sp>
      <p:pic>
        <p:nvPicPr>
          <p:cNvPr id="224" name="Google Shape;224;p1" descr="A picture containing icon&#10;&#10;Description automatically generated"/>
          <p:cNvPicPr preferRelativeResize="0"/>
          <p:nvPr/>
        </p:nvPicPr>
        <p:blipFill rotWithShape="1">
          <a:blip r:embed="rId3">
            <a:alphaModFix/>
          </a:blip>
          <a:srcRect/>
          <a:stretch/>
        </p:blipFill>
        <p:spPr>
          <a:xfrm>
            <a:off x="5657189" y="5657491"/>
            <a:ext cx="723534" cy="6804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214944" y="266108"/>
            <a:ext cx="11737925" cy="461624"/>
          </a:xfrm>
          <a:prstGeom prst="rect">
            <a:avLst/>
          </a:prstGeo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 Next Generation Integrated Water Quality Modeling</a:t>
            </a:r>
            <a:endParaRPr sz="2400" kern="1200" dirty="0">
              <a:solidFill>
                <a:schemeClr val="tx1"/>
              </a:solidFill>
              <a:latin typeface="Arial" pitchFamily="34" charset="0"/>
              <a:ea typeface="+mn-ea"/>
              <a:cs typeface="+mn-cs"/>
            </a:endParaRPr>
          </a:p>
        </p:txBody>
      </p:sp>
      <p:sp>
        <p:nvSpPr>
          <p:cNvPr id="2" name="Content Placeholder 4">
            <a:extLst>
              <a:ext uri="{FF2B5EF4-FFF2-40B4-BE49-F238E27FC236}">
                <a16:creationId xmlns:a16="http://schemas.microsoft.com/office/drawing/2014/main" id="{BF824CD8-AA63-2D60-8465-EE34402B3624}"/>
              </a:ext>
            </a:extLst>
          </p:cNvPr>
          <p:cNvSpPr txBox="1">
            <a:spLocks/>
          </p:cNvSpPr>
          <p:nvPr/>
        </p:nvSpPr>
        <p:spPr>
          <a:xfrm>
            <a:off x="264888" y="914908"/>
            <a:ext cx="8451374" cy="2754600"/>
          </a:xfrm>
          <a:prstGeom prst="rect">
            <a:avLst/>
          </a:prstGeom>
          <a:solidFill>
            <a:schemeClr val="bg2">
              <a:alpha val="0"/>
            </a:schemeClr>
          </a:solidFill>
          <a:ln w="9525">
            <a:noFill/>
            <a:miter lim="800000"/>
            <a:headEnd/>
            <a:tailEnd/>
          </a:ln>
          <a:effectLst/>
        </p:spPr>
        <p:txBody>
          <a:bodyPr spcFirstLastPara="1" vert="horz" wrap="square" lIns="91440" tIns="91440" rIns="91440" bIns="45720" numCol="1" anchor="t"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00000"/>
              </a:lnSpc>
              <a:spcBef>
                <a:spcPts val="225"/>
              </a:spcBef>
              <a:spcAft>
                <a:spcPts val="0"/>
              </a:spcAft>
              <a:buClr>
                <a:srgbClr val="FF0000"/>
              </a:buClr>
              <a:buSzPts val="1800"/>
              <a:buFont typeface="Noto Sans Symbols"/>
              <a:buNone/>
              <a:defRPr sz="1800" b="1" i="0" u="none" strike="noStrike" cap="none">
                <a:solidFill>
                  <a:srgbClr val="3F3F3F"/>
                </a:solidFill>
                <a:latin typeface="Arial"/>
                <a:ea typeface="Arial"/>
                <a:cs typeface="Arial"/>
                <a:sym typeface="Arial"/>
              </a:defRPr>
            </a:lvl1pPr>
            <a:lvl2pPr marL="914400" marR="0" lvl="1" indent="-342900" algn="l" rtl="0">
              <a:lnSpc>
                <a:spcPct val="100000"/>
              </a:lnSpc>
              <a:spcBef>
                <a:spcPts val="225"/>
              </a:spcBef>
              <a:spcAft>
                <a:spcPts val="0"/>
              </a:spcAft>
              <a:buClr>
                <a:srgbClr val="FF0000"/>
              </a:buClr>
              <a:buSzPts val="1800"/>
              <a:buFont typeface="Arial"/>
              <a:buChar char="•"/>
              <a:defRPr sz="1800" b="1" i="0" u="none" strike="noStrike" cap="none">
                <a:solidFill>
                  <a:srgbClr val="3F3F3F"/>
                </a:solidFill>
                <a:latin typeface="Arial"/>
                <a:ea typeface="Arial"/>
                <a:cs typeface="Arial"/>
                <a:sym typeface="Arial"/>
              </a:defRPr>
            </a:lvl2pPr>
            <a:lvl3pPr marL="1371600" marR="0" lvl="2" indent="-295275" algn="l" rtl="0">
              <a:lnSpc>
                <a:spcPct val="100000"/>
              </a:lnSpc>
              <a:spcBef>
                <a:spcPts val="225"/>
              </a:spcBef>
              <a:spcAft>
                <a:spcPts val="0"/>
              </a:spcAft>
              <a:buClr>
                <a:srgbClr val="FF0000"/>
              </a:buClr>
              <a:buSzPts val="1050"/>
              <a:buFont typeface="Arial"/>
              <a:buChar char="►"/>
              <a:defRPr sz="1500" b="1" i="0" u="none" strike="noStrike" cap="none">
                <a:solidFill>
                  <a:srgbClr val="3F3F3F"/>
                </a:solidFill>
                <a:latin typeface="Arial"/>
                <a:ea typeface="Arial"/>
                <a:cs typeface="Arial"/>
                <a:sym typeface="Arial"/>
              </a:defRPr>
            </a:lvl3pPr>
            <a:lvl4pPr marL="1828800" marR="0" lvl="3"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4pPr>
            <a:lvl5pPr marL="2286000" marR="0" lvl="4" indent="-323850" algn="l" rtl="0">
              <a:lnSpc>
                <a:spcPct val="100000"/>
              </a:lnSpc>
              <a:spcBef>
                <a:spcPts val="225"/>
              </a:spcBef>
              <a:spcAft>
                <a:spcPts val="0"/>
              </a:spcAft>
              <a:buClr>
                <a:srgbClr val="3F3F3F"/>
              </a:buClr>
              <a:buSzPts val="1500"/>
              <a:buFont typeface="Arial"/>
              <a:buChar char="»"/>
              <a:defRPr sz="1500" b="1" i="0" u="none" strike="noStrike" cap="none">
                <a:solidFill>
                  <a:srgbClr val="3F3F3F"/>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9pPr>
          </a:lstStyle>
          <a:p>
            <a:pPr marL="415925" marR="0" lvl="0" indent="-285750" algn="l" defTabSz="914400" rtl="0" eaLnBrk="1" fontAlgn="auto" latinLnBrk="0" hangingPunct="1">
              <a:lnSpc>
                <a:spcPct val="100000"/>
              </a:lnSpc>
              <a:spcBef>
                <a:spcPts val="225"/>
              </a:spcBef>
              <a:spcAft>
                <a:spcPts val="0"/>
              </a:spcAft>
              <a:buClrTx/>
              <a:buSzPts val="1800"/>
              <a:buFont typeface="Arial" panose="020B0604020202020204" pitchFamily="34" charset="0"/>
              <a:buChar char="•"/>
              <a:tabLst/>
              <a:defRPr/>
            </a:pP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ClearWater: C</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orps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L</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ibrary for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E</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nvironmental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A</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nalysis and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R</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estoration of </a:t>
            </a: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Water</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sheds</a:t>
            </a:r>
          </a:p>
          <a:p>
            <a:pPr marL="873125" lvl="1" indent="-285750">
              <a:buClrTx/>
              <a:buFont typeface="Arial" panose="020B0604020202020204" pitchFamily="34" charset="0"/>
              <a:buChar char="•"/>
              <a:defRPr/>
            </a:pP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Provides water quality capabilities that link with or extend existing water resources model</a:t>
            </a:r>
            <a:r>
              <a:rPr lang="en-US" sz="1600" b="0" kern="0" dirty="0">
                <a:latin typeface="Calibri" panose="020F0502020204030204" pitchFamily="34" charset="0"/>
                <a:cs typeface="Calibri" panose="020F0502020204030204" pitchFamily="34" charset="0"/>
              </a:rPr>
              <a:t>s.</a:t>
            </a:r>
            <a:endPar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endParaRPr>
          </a:p>
          <a:p>
            <a:pPr marL="415925" marR="0" lvl="0" indent="-285750" algn="l" defTabSz="914400" rtl="0" eaLnBrk="1" fontAlgn="auto" latinLnBrk="0" hangingPunct="1">
              <a:lnSpc>
                <a:spcPct val="100000"/>
              </a:lnSpc>
              <a:spcBef>
                <a:spcPts val="225"/>
              </a:spcBef>
              <a:spcAft>
                <a:spcPts val="0"/>
              </a:spcAft>
              <a:buClrTx/>
              <a:buSzPts val="1800"/>
              <a:buFont typeface="Arial" panose="020B0604020202020204" pitchFamily="34" charset="0"/>
              <a:buChar char="•"/>
              <a:tabLst/>
              <a:defRPr/>
            </a:pPr>
            <a:r>
              <a:rPr kumimoji="0" lang="en-US" sz="1600" b="0" i="0" u="none" strike="noStrike" kern="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sym typeface="Arial"/>
              </a:rPr>
              <a:t>ClearWater-Riverine</a:t>
            </a: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 is a new two-dimensional (2D) river water quality model.</a:t>
            </a:r>
          </a:p>
          <a:p>
            <a:pPr marL="873125" lvl="1" indent="-285750">
              <a:buClrTx/>
              <a:buFont typeface="Arial" panose="020B0604020202020204" pitchFamily="34" charset="0"/>
              <a:buChar char="•"/>
              <a:defRPr/>
            </a:pPr>
            <a:r>
              <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rPr>
              <a:t>The ClearWater-Riverine water quality model simulates temperature and advanced nutrient cycling in branching river systems and floodplains, incorporating hydrodynamic, water quality, and meteorologic inputs from multiple data sources and models.</a:t>
            </a:r>
          </a:p>
          <a:p>
            <a:pPr marL="873125" lvl="1" indent="-285750">
              <a:buClrTx/>
              <a:buFont typeface="Arial" panose="020B0604020202020204" pitchFamily="34" charset="0"/>
              <a:buChar char="•"/>
              <a:defRPr/>
            </a:pPr>
            <a:r>
              <a:rPr lang="en-US" sz="1600" b="0" kern="0" dirty="0">
                <a:latin typeface="Calibri" panose="020F0502020204030204" pitchFamily="34" charset="0"/>
                <a:cs typeface="Calibri" panose="020F0502020204030204" pitchFamily="34" charset="0"/>
              </a:rPr>
              <a:t>It utilizes existing HEC-RAS 2D models to define the model grid and compute the hydraulic information (flows, depths, velocities).</a:t>
            </a:r>
            <a:endPar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endParaRPr>
          </a:p>
          <a:p>
            <a:pPr marL="415925" marR="0" lvl="0" indent="-285750" algn="l" defTabSz="914400" rtl="0" eaLnBrk="1" fontAlgn="auto" latinLnBrk="0" hangingPunct="1">
              <a:lnSpc>
                <a:spcPct val="100000"/>
              </a:lnSpc>
              <a:spcBef>
                <a:spcPts val="225"/>
              </a:spcBef>
              <a:spcAft>
                <a:spcPts val="0"/>
              </a:spcAft>
              <a:buClrTx/>
              <a:buSzPts val="1800"/>
              <a:buFont typeface="Arial" panose="020B0604020202020204" pitchFamily="34" charset="0"/>
              <a:buChar char="•"/>
              <a:tabLst/>
              <a:defRPr/>
            </a:pPr>
            <a:endParaRPr kumimoji="0" lang="en-US" sz="1600" b="0" i="0" u="none" strike="noStrike" kern="0" cap="none" spc="0" normalizeH="0" baseline="0" noProof="0" dirty="0">
              <a:ln>
                <a:noFill/>
              </a:ln>
              <a:solidFill>
                <a:srgbClr val="3F3F3F"/>
              </a:solidFill>
              <a:effectLst/>
              <a:uLnTx/>
              <a:uFillTx/>
              <a:latin typeface="Calibri" panose="020F0502020204030204" pitchFamily="34" charset="0"/>
              <a:cs typeface="Calibri" panose="020F0502020204030204" pitchFamily="34" charset="0"/>
              <a:sym typeface="Arial"/>
            </a:endParaRPr>
          </a:p>
        </p:txBody>
      </p:sp>
      <p:pic>
        <p:nvPicPr>
          <p:cNvPr id="3" name="Picture 2" descr="A river flowing through a forest&#10;&#10;Description automatically generated with low confidence">
            <a:extLst>
              <a:ext uri="{FF2B5EF4-FFF2-40B4-BE49-F238E27FC236}">
                <a16:creationId xmlns:a16="http://schemas.microsoft.com/office/drawing/2014/main" id="{8387343B-5F74-1541-2150-7F07C8AAD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6856" y="4390738"/>
            <a:ext cx="2698494" cy="2025308"/>
          </a:xfrm>
          <a:prstGeom prst="rect">
            <a:avLst/>
          </a:prstGeom>
          <a:ln w="38100">
            <a:solidFill>
              <a:schemeClr val="bg1">
                <a:alpha val="50000"/>
              </a:schemeClr>
            </a:solidFill>
          </a:ln>
        </p:spPr>
      </p:pic>
      <p:pic>
        <p:nvPicPr>
          <p:cNvPr id="5" name="Picture 4" descr="A picture containing grass, outdoor, cloud, tree&#10;&#10;Description automatically generated">
            <a:extLst>
              <a:ext uri="{FF2B5EF4-FFF2-40B4-BE49-F238E27FC236}">
                <a16:creationId xmlns:a16="http://schemas.microsoft.com/office/drawing/2014/main" id="{C7072D46-A176-FE7F-AF93-D01132F04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0616" y="884978"/>
            <a:ext cx="2708694" cy="1524092"/>
          </a:xfrm>
          <a:prstGeom prst="rect">
            <a:avLst/>
          </a:prstGeom>
          <a:ln w="38100">
            <a:solidFill>
              <a:schemeClr val="bg1">
                <a:alpha val="50000"/>
              </a:schemeClr>
            </a:solidFill>
          </a:ln>
        </p:spPr>
      </p:pic>
      <p:sp>
        <p:nvSpPr>
          <p:cNvPr id="7" name="TextBox 6">
            <a:extLst>
              <a:ext uri="{FF2B5EF4-FFF2-40B4-BE49-F238E27FC236}">
                <a16:creationId xmlns:a16="http://schemas.microsoft.com/office/drawing/2014/main" id="{391B1779-9164-CC21-FB04-8E612AC21551}"/>
              </a:ext>
            </a:extLst>
          </p:cNvPr>
          <p:cNvSpPr txBox="1"/>
          <p:nvPr/>
        </p:nvSpPr>
        <p:spPr>
          <a:xfrm rot="16200000">
            <a:off x="8267729" y="1440032"/>
            <a:ext cx="12451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Runoff</a:t>
            </a:r>
          </a:p>
        </p:txBody>
      </p:sp>
      <p:sp>
        <p:nvSpPr>
          <p:cNvPr id="14" name="TextBox 13">
            <a:extLst>
              <a:ext uri="{FF2B5EF4-FFF2-40B4-BE49-F238E27FC236}">
                <a16:creationId xmlns:a16="http://schemas.microsoft.com/office/drawing/2014/main" id="{99F739CA-CC10-6723-DE2B-B6F31EE983EF}"/>
              </a:ext>
            </a:extLst>
          </p:cNvPr>
          <p:cNvSpPr txBox="1"/>
          <p:nvPr/>
        </p:nvSpPr>
        <p:spPr>
          <a:xfrm rot="16200000">
            <a:off x="8267728" y="3196402"/>
            <a:ext cx="12451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Reservoirs</a:t>
            </a:r>
          </a:p>
        </p:txBody>
      </p:sp>
      <p:sp>
        <p:nvSpPr>
          <p:cNvPr id="15" name="TextBox 14">
            <a:extLst>
              <a:ext uri="{FF2B5EF4-FFF2-40B4-BE49-F238E27FC236}">
                <a16:creationId xmlns:a16="http://schemas.microsoft.com/office/drawing/2014/main" id="{54E53EEC-AB95-9677-04FA-4647A4833916}"/>
              </a:ext>
            </a:extLst>
          </p:cNvPr>
          <p:cNvSpPr txBox="1"/>
          <p:nvPr/>
        </p:nvSpPr>
        <p:spPr>
          <a:xfrm rot="16200000">
            <a:off x="8267728" y="5259624"/>
            <a:ext cx="12451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Rivers</a:t>
            </a:r>
          </a:p>
        </p:txBody>
      </p:sp>
      <p:pic>
        <p:nvPicPr>
          <p:cNvPr id="16" name="Picture 15" descr="A picture containing outdoor, water, mountain, water resources&#10;&#10;Description automatically generated">
            <a:extLst>
              <a:ext uri="{FF2B5EF4-FFF2-40B4-BE49-F238E27FC236}">
                <a16:creationId xmlns:a16="http://schemas.microsoft.com/office/drawing/2014/main" id="{3D27DEEB-0386-C7A6-C6E3-B17738F2BD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518" y="2363409"/>
            <a:ext cx="2705035" cy="2025309"/>
          </a:xfrm>
          <a:prstGeom prst="rect">
            <a:avLst/>
          </a:prstGeom>
          <a:ln w="38100">
            <a:solidFill>
              <a:schemeClr val="bg1">
                <a:alpha val="50000"/>
              </a:schemeClr>
            </a:solidFill>
          </a:ln>
        </p:spPr>
      </p:pic>
      <p:pic>
        <p:nvPicPr>
          <p:cNvPr id="8" name="Picture 7">
            <a:extLst>
              <a:ext uri="{FF2B5EF4-FFF2-40B4-BE49-F238E27FC236}">
                <a16:creationId xmlns:a16="http://schemas.microsoft.com/office/drawing/2014/main" id="{849E607C-21A9-AE2B-4781-9580FC9813E7}"/>
              </a:ext>
            </a:extLst>
          </p:cNvPr>
          <p:cNvPicPr>
            <a:picLocks noChangeAspect="1"/>
          </p:cNvPicPr>
          <p:nvPr/>
        </p:nvPicPr>
        <p:blipFill>
          <a:blip r:embed="rId6"/>
          <a:stretch>
            <a:fillRect/>
          </a:stretch>
        </p:blipFill>
        <p:spPr>
          <a:xfrm>
            <a:off x="4993016" y="3634052"/>
            <a:ext cx="3341735" cy="2781994"/>
          </a:xfrm>
          <a:prstGeom prst="rect">
            <a:avLst/>
          </a:prstGeom>
        </p:spPr>
      </p:pic>
      <p:pic>
        <p:nvPicPr>
          <p:cNvPr id="9" name="Picture 8" descr="A winding road through a forest&#10;&#10;Description automatically generated">
            <a:extLst>
              <a:ext uri="{FF2B5EF4-FFF2-40B4-BE49-F238E27FC236}">
                <a16:creationId xmlns:a16="http://schemas.microsoft.com/office/drawing/2014/main" id="{28C58C6E-344C-CA59-58B4-5CDD9DDEE3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1192" y="3634052"/>
            <a:ext cx="4126414" cy="2754600"/>
          </a:xfrm>
          <a:prstGeom prst="rect">
            <a:avLst/>
          </a:prstGeom>
        </p:spPr>
      </p:pic>
    </p:spTree>
    <p:extLst>
      <p:ext uri="{BB962C8B-B14F-4D97-AF65-F5344CB8AC3E}">
        <p14:creationId xmlns:p14="http://schemas.microsoft.com/office/powerpoint/2010/main" val="2758515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3A0DFFEB-D20D-591C-EE9D-048CCB2FFEB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8266AC1-AF95-258E-D11C-58C3DDB83E89}"/>
              </a:ext>
            </a:extLst>
          </p:cNvPr>
          <p:cNvPicPr>
            <a:picLocks noChangeAspect="1"/>
          </p:cNvPicPr>
          <p:nvPr/>
        </p:nvPicPr>
        <p:blipFill>
          <a:blip r:embed="rId3"/>
          <a:stretch>
            <a:fillRect/>
          </a:stretch>
        </p:blipFill>
        <p:spPr>
          <a:xfrm>
            <a:off x="1051533" y="1219488"/>
            <a:ext cx="5177613" cy="4774025"/>
          </a:xfrm>
          <a:prstGeom prst="rect">
            <a:avLst/>
          </a:prstGeom>
        </p:spPr>
      </p:pic>
      <p:pic>
        <p:nvPicPr>
          <p:cNvPr id="8" name="Picture 7">
            <a:extLst>
              <a:ext uri="{FF2B5EF4-FFF2-40B4-BE49-F238E27FC236}">
                <a16:creationId xmlns:a16="http://schemas.microsoft.com/office/drawing/2014/main" id="{90A16DA2-7ED3-13C6-08F7-1E3BA8B74FA9}"/>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EF4DA75B-E633-8FD9-EA39-41FEE38F5FE6}"/>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222DCE01-87F0-65FB-F6D3-852FDCC2A8F4}"/>
              </a:ext>
            </a:extLst>
          </p:cNvPr>
          <p:cNvSpPr txBox="1">
            <a:spLocks noGrp="1"/>
          </p:cNvSpPr>
          <p:nvPr>
            <p:ph type="title"/>
          </p:nvPr>
        </p:nvSpPr>
        <p:spPr>
          <a:xfrm>
            <a:off x="1030751" y="238990"/>
            <a:ext cx="10930260" cy="573541"/>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Somewhere Creek — Velocity at End of Simulation</a:t>
            </a:r>
          </a:p>
        </p:txBody>
      </p:sp>
    </p:spTree>
    <p:extLst>
      <p:ext uri="{BB962C8B-B14F-4D97-AF65-F5344CB8AC3E}">
        <p14:creationId xmlns:p14="http://schemas.microsoft.com/office/powerpoint/2010/main" val="2802873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876DBD10-E821-E8BB-4230-A16290B94E05}"/>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1899FB9D-D772-EB34-CBAA-462BED34A500}"/>
              </a:ext>
            </a:extLst>
          </p:cNvPr>
          <p:cNvSpPr txBox="1">
            <a:spLocks noGrp="1"/>
          </p:cNvSpPr>
          <p:nvPr>
            <p:ph type="title"/>
          </p:nvPr>
        </p:nvSpPr>
        <p:spPr>
          <a:xfrm>
            <a:off x="213756" y="246137"/>
            <a:ext cx="1176803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Results – Animation</a:t>
            </a:r>
          </a:p>
        </p:txBody>
      </p:sp>
      <p:pic>
        <p:nvPicPr>
          <p:cNvPr id="5" name="Picture 4" descr="A yellow and blue line&#10;&#10;Description automatically generated with medium confidence">
            <a:extLst>
              <a:ext uri="{FF2B5EF4-FFF2-40B4-BE49-F238E27FC236}">
                <a16:creationId xmlns:a16="http://schemas.microsoft.com/office/drawing/2014/main" id="{0ED030E9-A931-B5DF-FA7F-4216A140EFD4}"/>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59AB25D7-D775-6947-A501-DA4D762F8EAB}"/>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78C9E537-4FC2-5A38-91C9-AB317B0F60A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7" name="Picture 6" descr="A yellow and blue road&#10;&#10;Description automatically generated with medium confidence">
            <a:extLst>
              <a:ext uri="{FF2B5EF4-FFF2-40B4-BE49-F238E27FC236}">
                <a16:creationId xmlns:a16="http://schemas.microsoft.com/office/drawing/2014/main" id="{C4F692D8-B98F-D7BB-C436-9C81AAD39C16}"/>
              </a:ext>
            </a:extLst>
          </p:cNvPr>
          <p:cNvPicPr>
            <a:picLocks noChangeAspect="1"/>
          </p:cNvPicPr>
          <p:nvPr/>
        </p:nvPicPr>
        <p:blipFill>
          <a:blip r:embed="rId5"/>
          <a:stretch>
            <a:fillRect/>
          </a:stretch>
        </p:blipFill>
        <p:spPr>
          <a:xfrm>
            <a:off x="6557104" y="1678156"/>
            <a:ext cx="4765044" cy="3573783"/>
          </a:xfrm>
          <a:prstGeom prst="rect">
            <a:avLst/>
          </a:prstGeom>
          <a:ln>
            <a:noFill/>
          </a:ln>
        </p:spPr>
      </p:pic>
      <p:pic>
        <p:nvPicPr>
          <p:cNvPr id="12" name="Picture 11" descr="A chart of temperature&#10;&#10;Description automatically generated">
            <a:extLst>
              <a:ext uri="{FF2B5EF4-FFF2-40B4-BE49-F238E27FC236}">
                <a16:creationId xmlns:a16="http://schemas.microsoft.com/office/drawing/2014/main" id="{CE4B0E75-D1E6-9B9C-4D9B-4AF25C306289}"/>
              </a:ext>
            </a:extLst>
          </p:cNvPr>
          <p:cNvPicPr>
            <a:picLocks noChangeAspect="1"/>
          </p:cNvPicPr>
          <p:nvPr/>
        </p:nvPicPr>
        <p:blipFill>
          <a:blip r:embed="rId6"/>
          <a:stretch>
            <a:fillRect/>
          </a:stretch>
        </p:blipFill>
        <p:spPr>
          <a:xfrm>
            <a:off x="4734304" y="5390155"/>
            <a:ext cx="2961136" cy="493522"/>
          </a:xfrm>
          <a:prstGeom prst="rect">
            <a:avLst/>
          </a:prstGeom>
        </p:spPr>
      </p:pic>
      <p:pic>
        <p:nvPicPr>
          <p:cNvPr id="14" name="Picture 13" descr="A yellow snake with blue square&#10;&#10;Description automatically generated">
            <a:extLst>
              <a:ext uri="{FF2B5EF4-FFF2-40B4-BE49-F238E27FC236}">
                <a16:creationId xmlns:a16="http://schemas.microsoft.com/office/drawing/2014/main" id="{E6222A22-0FDB-FCD7-8627-546440B57FD8}"/>
              </a:ext>
            </a:extLst>
          </p:cNvPr>
          <p:cNvPicPr>
            <a:picLocks noChangeAspect="1"/>
          </p:cNvPicPr>
          <p:nvPr/>
        </p:nvPicPr>
        <p:blipFill>
          <a:blip r:embed="rId7"/>
          <a:stretch>
            <a:fillRect/>
          </a:stretch>
        </p:blipFill>
        <p:spPr>
          <a:xfrm>
            <a:off x="1122280" y="1687780"/>
            <a:ext cx="4765044" cy="3573783"/>
          </a:xfrm>
          <a:prstGeom prst="rect">
            <a:avLst/>
          </a:prstGeom>
        </p:spPr>
      </p:pic>
    </p:spTree>
    <p:extLst>
      <p:ext uri="{BB962C8B-B14F-4D97-AF65-F5344CB8AC3E}">
        <p14:creationId xmlns:p14="http://schemas.microsoft.com/office/powerpoint/2010/main" val="1888218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201881" y="246137"/>
            <a:ext cx="11779912"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Results – Warm Powerplant Inflows</a:t>
            </a:r>
          </a:p>
        </p:txBody>
      </p:sp>
      <p:pic>
        <p:nvPicPr>
          <p:cNvPr id="5" name="Picture 4" descr="A yellow and blue line&#10;&#10;Description automatically generated with medium confidence">
            <a:extLst>
              <a:ext uri="{FF2B5EF4-FFF2-40B4-BE49-F238E27FC236}">
                <a16:creationId xmlns:a16="http://schemas.microsoft.com/office/drawing/2014/main" id="{3D71C6FE-833E-FB91-6B3C-F744B13BEAAE}"/>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4D2BFC4E-C996-DEE6-0908-AFC49EC1E296}"/>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01D1FF7C-E11D-F064-5A98-3DD7FBCB718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3" name="Picture 2" descr="A yellow line on a gray background&#10;&#10;Description automatically generated">
            <a:extLst>
              <a:ext uri="{FF2B5EF4-FFF2-40B4-BE49-F238E27FC236}">
                <a16:creationId xmlns:a16="http://schemas.microsoft.com/office/drawing/2014/main" id="{8037C277-6C0E-6DCF-287B-B7445C882D0D}"/>
              </a:ext>
            </a:extLst>
          </p:cNvPr>
          <p:cNvPicPr>
            <a:picLocks noChangeAspect="1"/>
          </p:cNvPicPr>
          <p:nvPr/>
        </p:nvPicPr>
        <p:blipFill>
          <a:blip r:embed="rId5"/>
          <a:stretch>
            <a:fillRect/>
          </a:stretch>
        </p:blipFill>
        <p:spPr>
          <a:xfrm>
            <a:off x="1122279" y="1685976"/>
            <a:ext cx="4765043" cy="3573782"/>
          </a:xfrm>
          <a:prstGeom prst="rect">
            <a:avLst/>
          </a:prstGeom>
        </p:spPr>
      </p:pic>
      <p:pic>
        <p:nvPicPr>
          <p:cNvPr id="7" name="Picture 6" descr="A yellow and blue road&#10;&#10;Description automatically generated with medium confidence">
            <a:extLst>
              <a:ext uri="{FF2B5EF4-FFF2-40B4-BE49-F238E27FC236}">
                <a16:creationId xmlns:a16="http://schemas.microsoft.com/office/drawing/2014/main" id="{612A5DC7-5EC0-7060-478C-7C97580DD4D9}"/>
              </a:ext>
            </a:extLst>
          </p:cNvPr>
          <p:cNvPicPr>
            <a:picLocks noChangeAspect="1"/>
          </p:cNvPicPr>
          <p:nvPr/>
        </p:nvPicPr>
        <p:blipFill>
          <a:blip r:embed="rId6"/>
          <a:stretch>
            <a:fillRect/>
          </a:stretch>
        </p:blipFill>
        <p:spPr>
          <a:xfrm>
            <a:off x="6557104" y="1678156"/>
            <a:ext cx="4765044" cy="3573783"/>
          </a:xfrm>
          <a:prstGeom prst="rect">
            <a:avLst/>
          </a:prstGeom>
          <a:ln>
            <a:noFill/>
          </a:ln>
        </p:spPr>
      </p:pic>
      <p:pic>
        <p:nvPicPr>
          <p:cNvPr id="12" name="Picture 11" descr="A pixelated image of a snake&#10;&#10;Description automatically generated">
            <a:extLst>
              <a:ext uri="{FF2B5EF4-FFF2-40B4-BE49-F238E27FC236}">
                <a16:creationId xmlns:a16="http://schemas.microsoft.com/office/drawing/2014/main" id="{3796B647-6A29-3DDB-772C-6E35F21A81B2}"/>
              </a:ext>
            </a:extLst>
          </p:cNvPr>
          <p:cNvPicPr>
            <a:picLocks noChangeAspect="1"/>
          </p:cNvPicPr>
          <p:nvPr/>
        </p:nvPicPr>
        <p:blipFill>
          <a:blip r:embed="rId7"/>
          <a:stretch>
            <a:fillRect/>
          </a:stretch>
        </p:blipFill>
        <p:spPr>
          <a:xfrm>
            <a:off x="1122279" y="1676351"/>
            <a:ext cx="4765043" cy="3573782"/>
          </a:xfrm>
          <a:prstGeom prst="rect">
            <a:avLst/>
          </a:prstGeom>
        </p:spPr>
      </p:pic>
      <p:pic>
        <p:nvPicPr>
          <p:cNvPr id="14" name="Picture 13" descr="A colorful line of a pipe&#10;&#10;Description automatically generated with low confidence">
            <a:extLst>
              <a:ext uri="{FF2B5EF4-FFF2-40B4-BE49-F238E27FC236}">
                <a16:creationId xmlns:a16="http://schemas.microsoft.com/office/drawing/2014/main" id="{CDADC0AA-728E-DDDD-9FA1-65C1DAD1D4C8}"/>
              </a:ext>
            </a:extLst>
          </p:cNvPr>
          <p:cNvPicPr>
            <a:picLocks noChangeAspect="1"/>
          </p:cNvPicPr>
          <p:nvPr/>
        </p:nvPicPr>
        <p:blipFill>
          <a:blip r:embed="rId8"/>
          <a:stretch>
            <a:fillRect/>
          </a:stretch>
        </p:blipFill>
        <p:spPr>
          <a:xfrm>
            <a:off x="6557104" y="1678155"/>
            <a:ext cx="4765044" cy="3573783"/>
          </a:xfrm>
          <a:prstGeom prst="rect">
            <a:avLst/>
          </a:prstGeom>
        </p:spPr>
      </p:pic>
      <p:pic>
        <p:nvPicPr>
          <p:cNvPr id="15" name="Picture 14" descr="A chart of temperature&#10;&#10;Description automatically generated">
            <a:extLst>
              <a:ext uri="{FF2B5EF4-FFF2-40B4-BE49-F238E27FC236}">
                <a16:creationId xmlns:a16="http://schemas.microsoft.com/office/drawing/2014/main" id="{E2321FCF-A2BA-4A26-A736-8803CCC642CF}"/>
              </a:ext>
            </a:extLst>
          </p:cNvPr>
          <p:cNvPicPr>
            <a:picLocks noChangeAspect="1"/>
          </p:cNvPicPr>
          <p:nvPr/>
        </p:nvPicPr>
        <p:blipFill>
          <a:blip r:embed="rId9"/>
          <a:stretch>
            <a:fillRect/>
          </a:stretch>
        </p:blipFill>
        <p:spPr>
          <a:xfrm>
            <a:off x="4734304" y="5390155"/>
            <a:ext cx="2961136" cy="493522"/>
          </a:xfrm>
          <a:prstGeom prst="rect">
            <a:avLst/>
          </a:prstGeom>
        </p:spPr>
      </p:pic>
    </p:spTree>
    <p:extLst>
      <p:ext uri="{BB962C8B-B14F-4D97-AF65-F5344CB8AC3E}">
        <p14:creationId xmlns:p14="http://schemas.microsoft.com/office/powerpoint/2010/main" val="3536195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213756" y="246137"/>
            <a:ext cx="1176803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Nutrient Modeling Capabilities</a:t>
            </a:r>
          </a:p>
        </p:txBody>
      </p:sp>
      <p:pic>
        <p:nvPicPr>
          <p:cNvPr id="11" name="Picture 10" descr="A pixelated image of a snake&#10;&#10;Description automatically generated">
            <a:extLst>
              <a:ext uri="{FF2B5EF4-FFF2-40B4-BE49-F238E27FC236}">
                <a16:creationId xmlns:a16="http://schemas.microsoft.com/office/drawing/2014/main" id="{036215C3-BFF6-C47C-48D9-0FB6B3113E17}"/>
              </a:ext>
            </a:extLst>
          </p:cNvPr>
          <p:cNvPicPr>
            <a:picLocks noChangeAspect="1"/>
          </p:cNvPicPr>
          <p:nvPr/>
        </p:nvPicPr>
        <p:blipFill>
          <a:blip r:embed="rId3"/>
          <a:stretch>
            <a:fillRect/>
          </a:stretch>
        </p:blipFill>
        <p:spPr>
          <a:xfrm>
            <a:off x="682064" y="3287238"/>
            <a:ext cx="2468880" cy="2367419"/>
          </a:xfrm>
          <a:prstGeom prst="rect">
            <a:avLst/>
          </a:prstGeom>
        </p:spPr>
      </p:pic>
      <p:pic>
        <p:nvPicPr>
          <p:cNvPr id="16" name="Picture 15" descr="A graph with a line drawn on it&#10;&#10;Description automatically generated">
            <a:extLst>
              <a:ext uri="{FF2B5EF4-FFF2-40B4-BE49-F238E27FC236}">
                <a16:creationId xmlns:a16="http://schemas.microsoft.com/office/drawing/2014/main" id="{7EE9CC87-8C86-F644-299B-3434152B35C6}"/>
              </a:ext>
            </a:extLst>
          </p:cNvPr>
          <p:cNvPicPr>
            <a:picLocks noChangeAspect="1"/>
          </p:cNvPicPr>
          <p:nvPr/>
        </p:nvPicPr>
        <p:blipFill>
          <a:blip r:embed="rId4"/>
          <a:stretch>
            <a:fillRect/>
          </a:stretch>
        </p:blipFill>
        <p:spPr>
          <a:xfrm>
            <a:off x="393140" y="818335"/>
            <a:ext cx="2807726" cy="2243429"/>
          </a:xfrm>
          <a:prstGeom prst="rect">
            <a:avLst/>
          </a:prstGeom>
        </p:spPr>
      </p:pic>
      <p:pic>
        <p:nvPicPr>
          <p:cNvPr id="18" name="Picture 17" descr="A blue and yellow pixelated snake&#10;&#10;Description automatically generated">
            <a:extLst>
              <a:ext uri="{FF2B5EF4-FFF2-40B4-BE49-F238E27FC236}">
                <a16:creationId xmlns:a16="http://schemas.microsoft.com/office/drawing/2014/main" id="{F661BADE-D657-EB08-A4B9-5BB92617932D}"/>
              </a:ext>
            </a:extLst>
          </p:cNvPr>
          <p:cNvPicPr>
            <a:picLocks noChangeAspect="1"/>
          </p:cNvPicPr>
          <p:nvPr/>
        </p:nvPicPr>
        <p:blipFill>
          <a:blip r:embed="rId5"/>
          <a:stretch>
            <a:fillRect/>
          </a:stretch>
        </p:blipFill>
        <p:spPr>
          <a:xfrm>
            <a:off x="3468184" y="3291615"/>
            <a:ext cx="2468880" cy="2367419"/>
          </a:xfrm>
          <a:prstGeom prst="rect">
            <a:avLst/>
          </a:prstGeom>
        </p:spPr>
      </p:pic>
      <p:pic>
        <p:nvPicPr>
          <p:cNvPr id="20" name="Picture 19" descr="A graph with a line&#10;&#10;Description automatically generated">
            <a:extLst>
              <a:ext uri="{FF2B5EF4-FFF2-40B4-BE49-F238E27FC236}">
                <a16:creationId xmlns:a16="http://schemas.microsoft.com/office/drawing/2014/main" id="{09FB7C2F-9924-7625-03F1-3A08D8FF6443}"/>
              </a:ext>
            </a:extLst>
          </p:cNvPr>
          <p:cNvPicPr>
            <a:picLocks noChangeAspect="1"/>
          </p:cNvPicPr>
          <p:nvPr/>
        </p:nvPicPr>
        <p:blipFill>
          <a:blip r:embed="rId6"/>
          <a:stretch>
            <a:fillRect/>
          </a:stretch>
        </p:blipFill>
        <p:spPr>
          <a:xfrm>
            <a:off x="3200866" y="818337"/>
            <a:ext cx="2807725" cy="2243427"/>
          </a:xfrm>
          <a:prstGeom prst="rect">
            <a:avLst/>
          </a:prstGeom>
        </p:spPr>
      </p:pic>
      <p:pic>
        <p:nvPicPr>
          <p:cNvPr id="22" name="Picture 21" descr="A pixelated image of a snake&#10;&#10;Description automatically generated">
            <a:extLst>
              <a:ext uri="{FF2B5EF4-FFF2-40B4-BE49-F238E27FC236}">
                <a16:creationId xmlns:a16="http://schemas.microsoft.com/office/drawing/2014/main" id="{8BC9848D-5C03-3E3B-EDE5-CCB0B207BE15}"/>
              </a:ext>
            </a:extLst>
          </p:cNvPr>
          <p:cNvPicPr>
            <a:picLocks noChangeAspect="1"/>
          </p:cNvPicPr>
          <p:nvPr/>
        </p:nvPicPr>
        <p:blipFill>
          <a:blip r:embed="rId7"/>
          <a:stretch>
            <a:fillRect/>
          </a:stretch>
        </p:blipFill>
        <p:spPr>
          <a:xfrm>
            <a:off x="6351720" y="3277635"/>
            <a:ext cx="2468880" cy="2367419"/>
          </a:xfrm>
          <a:prstGeom prst="rect">
            <a:avLst/>
          </a:prstGeom>
        </p:spPr>
      </p:pic>
      <p:pic>
        <p:nvPicPr>
          <p:cNvPr id="24" name="Picture 23" descr="A graph with numbers and a line&#10;&#10;Description automatically generated">
            <a:extLst>
              <a:ext uri="{FF2B5EF4-FFF2-40B4-BE49-F238E27FC236}">
                <a16:creationId xmlns:a16="http://schemas.microsoft.com/office/drawing/2014/main" id="{B1907905-D622-8132-BC12-91262BFFF169}"/>
              </a:ext>
            </a:extLst>
          </p:cNvPr>
          <p:cNvPicPr>
            <a:picLocks noChangeAspect="1"/>
          </p:cNvPicPr>
          <p:nvPr/>
        </p:nvPicPr>
        <p:blipFill>
          <a:blip r:embed="rId8"/>
          <a:stretch>
            <a:fillRect/>
          </a:stretch>
        </p:blipFill>
        <p:spPr>
          <a:xfrm>
            <a:off x="6015318" y="818334"/>
            <a:ext cx="2851890" cy="2240280"/>
          </a:xfrm>
          <a:prstGeom prst="rect">
            <a:avLst/>
          </a:prstGeom>
        </p:spPr>
      </p:pic>
      <p:pic>
        <p:nvPicPr>
          <p:cNvPr id="26" name="Picture 25" descr="A pixelated snake with a blue and yellow center&#10;&#10;Description automatically generated">
            <a:extLst>
              <a:ext uri="{FF2B5EF4-FFF2-40B4-BE49-F238E27FC236}">
                <a16:creationId xmlns:a16="http://schemas.microsoft.com/office/drawing/2014/main" id="{106D8A05-B06D-3DA4-55EE-B8DD32CFA143}"/>
              </a:ext>
            </a:extLst>
          </p:cNvPr>
          <p:cNvPicPr>
            <a:picLocks noChangeAspect="1"/>
          </p:cNvPicPr>
          <p:nvPr/>
        </p:nvPicPr>
        <p:blipFill>
          <a:blip r:embed="rId9"/>
          <a:stretch>
            <a:fillRect/>
          </a:stretch>
        </p:blipFill>
        <p:spPr>
          <a:xfrm>
            <a:off x="9157024" y="3277634"/>
            <a:ext cx="2468880" cy="2367420"/>
          </a:xfrm>
          <a:prstGeom prst="rect">
            <a:avLst/>
          </a:prstGeom>
        </p:spPr>
      </p:pic>
      <p:pic>
        <p:nvPicPr>
          <p:cNvPr id="28" name="Picture 27" descr="A graph of a line&#10;&#10;Description automatically generated">
            <a:extLst>
              <a:ext uri="{FF2B5EF4-FFF2-40B4-BE49-F238E27FC236}">
                <a16:creationId xmlns:a16="http://schemas.microsoft.com/office/drawing/2014/main" id="{D7246A7E-B158-B7E5-7A24-40781F68EACF}"/>
              </a:ext>
            </a:extLst>
          </p:cNvPr>
          <p:cNvPicPr>
            <a:picLocks noChangeAspect="1"/>
          </p:cNvPicPr>
          <p:nvPr/>
        </p:nvPicPr>
        <p:blipFill>
          <a:blip r:embed="rId10"/>
          <a:stretch>
            <a:fillRect/>
          </a:stretch>
        </p:blipFill>
        <p:spPr>
          <a:xfrm>
            <a:off x="8903725" y="825380"/>
            <a:ext cx="2787532" cy="2238265"/>
          </a:xfrm>
          <a:prstGeom prst="rect">
            <a:avLst/>
          </a:prstGeom>
        </p:spPr>
      </p:pic>
      <p:sp>
        <p:nvSpPr>
          <p:cNvPr id="29" name="TextBox 28">
            <a:extLst>
              <a:ext uri="{FF2B5EF4-FFF2-40B4-BE49-F238E27FC236}">
                <a16:creationId xmlns:a16="http://schemas.microsoft.com/office/drawing/2014/main" id="{54ABC33F-4706-F555-09B7-B8C8664D529A}"/>
              </a:ext>
            </a:extLst>
          </p:cNvPr>
          <p:cNvSpPr txBox="1"/>
          <p:nvPr/>
        </p:nvSpPr>
        <p:spPr>
          <a:xfrm>
            <a:off x="794730" y="5671715"/>
            <a:ext cx="2243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Dissolved Oxygen</a:t>
            </a:r>
          </a:p>
        </p:txBody>
      </p:sp>
      <p:sp>
        <p:nvSpPr>
          <p:cNvPr id="32" name="TextBox 31">
            <a:extLst>
              <a:ext uri="{FF2B5EF4-FFF2-40B4-BE49-F238E27FC236}">
                <a16:creationId xmlns:a16="http://schemas.microsoft.com/office/drawing/2014/main" id="{35E55A14-F690-C6BD-4E14-CC8AAC595641}"/>
              </a:ext>
            </a:extLst>
          </p:cNvPr>
          <p:cNvSpPr txBox="1"/>
          <p:nvPr/>
        </p:nvSpPr>
        <p:spPr>
          <a:xfrm>
            <a:off x="3589829" y="5671715"/>
            <a:ext cx="2243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Ammonia (NH</a:t>
            </a:r>
            <a:r>
              <a:rPr kumimoji="0" lang="en-US" sz="1600" b="0" i="0" u="none" strike="noStrike" kern="1200" cap="none" spc="0" normalizeH="0" baseline="-25000" noProof="0" dirty="0">
                <a:ln>
                  <a:noFill/>
                </a:ln>
                <a:solidFill>
                  <a:srgbClr val="000000"/>
                </a:solidFill>
                <a:effectLst/>
                <a:uLnTx/>
                <a:uFillTx/>
                <a:latin typeface="Arial"/>
                <a:ea typeface="+mn-ea"/>
                <a:cs typeface="+mn-cs"/>
              </a:rPr>
              <a:t>4</a:t>
            </a:r>
            <a:r>
              <a:rPr kumimoji="0" lang="en-US" sz="1600" b="0" i="0" u="none" strike="noStrike" kern="1200" cap="none" spc="0" normalizeH="0" baseline="0" noProof="0" dirty="0">
                <a:ln>
                  <a:noFill/>
                </a:ln>
                <a:solidFill>
                  <a:srgbClr val="000000"/>
                </a:solidFill>
                <a:effectLst/>
                <a:uLnTx/>
                <a:uFillTx/>
                <a:latin typeface="Arial"/>
                <a:ea typeface="+mn-ea"/>
                <a:cs typeface="+mn-cs"/>
              </a:rPr>
              <a:t>)</a:t>
            </a:r>
          </a:p>
        </p:txBody>
      </p:sp>
      <p:sp>
        <p:nvSpPr>
          <p:cNvPr id="33" name="TextBox 32">
            <a:extLst>
              <a:ext uri="{FF2B5EF4-FFF2-40B4-BE49-F238E27FC236}">
                <a16:creationId xmlns:a16="http://schemas.microsoft.com/office/drawing/2014/main" id="{3FFB34DD-CCDE-85AD-F3F8-AA3CEFB388D1}"/>
              </a:ext>
            </a:extLst>
          </p:cNvPr>
          <p:cNvSpPr txBox="1"/>
          <p:nvPr/>
        </p:nvSpPr>
        <p:spPr>
          <a:xfrm>
            <a:off x="6461989" y="5668378"/>
            <a:ext cx="2243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Nitrate (NO</a:t>
            </a:r>
            <a:r>
              <a:rPr kumimoji="0" lang="en-US" sz="1600" b="0" i="0" u="none" strike="noStrike" kern="1200" cap="none" spc="0" normalizeH="0" baseline="-25000" noProof="0" dirty="0">
                <a:ln>
                  <a:noFill/>
                </a:ln>
                <a:solidFill>
                  <a:srgbClr val="000000"/>
                </a:solidFill>
                <a:effectLst/>
                <a:uLnTx/>
                <a:uFillTx/>
                <a:latin typeface="Arial"/>
                <a:ea typeface="+mn-ea"/>
                <a:cs typeface="+mn-cs"/>
              </a:rPr>
              <a:t>3</a:t>
            </a:r>
            <a:r>
              <a:rPr kumimoji="0" lang="en-US" sz="1600" b="0" i="0" u="none" strike="noStrike" kern="1200" cap="none" spc="0" normalizeH="0" baseline="0" noProof="0" dirty="0">
                <a:ln>
                  <a:noFill/>
                </a:ln>
                <a:solidFill>
                  <a:srgbClr val="000000"/>
                </a:solidFill>
                <a:effectLst/>
                <a:uLnTx/>
                <a:uFillTx/>
                <a:latin typeface="Arial"/>
                <a:ea typeface="+mn-ea"/>
                <a:cs typeface="+mn-cs"/>
              </a:rPr>
              <a:t>)</a:t>
            </a:r>
          </a:p>
        </p:txBody>
      </p:sp>
      <p:sp>
        <p:nvSpPr>
          <p:cNvPr id="34" name="TextBox 33">
            <a:extLst>
              <a:ext uri="{FF2B5EF4-FFF2-40B4-BE49-F238E27FC236}">
                <a16:creationId xmlns:a16="http://schemas.microsoft.com/office/drawing/2014/main" id="{38B28BAD-C139-F216-B61C-351BB26A7A08}"/>
              </a:ext>
            </a:extLst>
          </p:cNvPr>
          <p:cNvSpPr txBox="1"/>
          <p:nvPr/>
        </p:nvSpPr>
        <p:spPr>
          <a:xfrm>
            <a:off x="9294467" y="5668378"/>
            <a:ext cx="22435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Total Inorganic Phosphorus (TIP)</a:t>
            </a:r>
          </a:p>
        </p:txBody>
      </p:sp>
    </p:spTree>
    <p:extLst>
      <p:ext uri="{BB962C8B-B14F-4D97-AF65-F5344CB8AC3E}">
        <p14:creationId xmlns:p14="http://schemas.microsoft.com/office/powerpoint/2010/main" val="219555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33973"/>
            <a:ext cx="11817927" cy="424691"/>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ClearWater-Riverine:</a:t>
            </a:r>
            <a:r>
              <a:rPr lang="en-US" sz="2400" dirty="0">
                <a:latin typeface="Arial" pitchFamily="34" charset="0"/>
                <a:ea typeface="+mn-ea"/>
                <a:cs typeface="+mn-cs"/>
              </a:rPr>
              <a:t> </a:t>
            </a:r>
            <a:r>
              <a:rPr lang="en-US" sz="2400" kern="1200" dirty="0">
                <a:solidFill>
                  <a:schemeClr val="tx1"/>
                </a:solidFill>
                <a:latin typeface="Arial" pitchFamily="34" charset="0"/>
                <a:ea typeface="+mn-ea"/>
                <a:cs typeface="+mn-cs"/>
              </a:rPr>
              <a:t>E. Coli Transport in the Ohio River</a:t>
            </a: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3"/>
          <a:stretch>
            <a:fillRect/>
          </a:stretch>
        </p:blipFill>
        <p:spPr>
          <a:xfrm>
            <a:off x="958070" y="1050180"/>
            <a:ext cx="10275860" cy="5137930"/>
          </a:xfrm>
          <a:prstGeom prst="rect">
            <a:avLst/>
          </a:prstGeom>
        </p:spPr>
      </p:pic>
    </p:spTree>
    <p:extLst>
      <p:ext uri="{BB962C8B-B14F-4D97-AF65-F5344CB8AC3E}">
        <p14:creationId xmlns:p14="http://schemas.microsoft.com/office/powerpoint/2010/main" val="2212820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709A3-4203-4F6F-0E95-F221CA643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2D67D-0A5C-FC9B-BD62-D31F2072ACD7}"/>
              </a:ext>
            </a:extLst>
          </p:cNvPr>
          <p:cNvSpPr>
            <a:spLocks noGrp="1"/>
          </p:cNvSpPr>
          <p:nvPr>
            <p:ph type="title"/>
          </p:nvPr>
        </p:nvSpPr>
        <p:spPr>
          <a:xfrm>
            <a:off x="332509" y="51669"/>
            <a:ext cx="11176000" cy="806451"/>
          </a:xfrm>
        </p:spPr>
        <p:txBody>
          <a:bodyPr/>
          <a:lstStyle/>
          <a:p>
            <a:r>
              <a:rPr lang="en-US" dirty="0"/>
              <a:t>Water Quality Model Application</a:t>
            </a:r>
          </a:p>
        </p:txBody>
      </p:sp>
      <p:sp>
        <p:nvSpPr>
          <p:cNvPr id="4" name="Title 1">
            <a:extLst>
              <a:ext uri="{FF2B5EF4-FFF2-40B4-BE49-F238E27FC236}">
                <a16:creationId xmlns:a16="http://schemas.microsoft.com/office/drawing/2014/main" id="{FDEB1744-5E4F-E1D6-57C4-4934D32AAA1A}"/>
              </a:ext>
            </a:extLst>
          </p:cNvPr>
          <p:cNvSpPr>
            <a:spLocks noGrp="1"/>
          </p:cNvSpPr>
          <p:nvPr>
            <p:ph type="body" idx="1"/>
          </p:nvPr>
        </p:nvSpPr>
        <p:spPr>
          <a:xfrm>
            <a:off x="9619487" y="4215371"/>
            <a:ext cx="2257774" cy="4718050"/>
          </a:xfrm>
        </p:spPr>
        <p:txBody>
          <a:bodyPr/>
          <a:lstStyle/>
          <a:p>
            <a:r>
              <a:rPr lang="en-US" dirty="0">
                <a:solidFill>
                  <a:srgbClr val="00B0F0"/>
                </a:solidFill>
              </a:rPr>
              <a:t>“All models are wrong, some are useful” </a:t>
            </a:r>
          </a:p>
          <a:p>
            <a:endParaRPr lang="en-US" dirty="0">
              <a:solidFill>
                <a:srgbClr val="00B0F0"/>
              </a:solidFill>
            </a:endParaRPr>
          </a:p>
          <a:p>
            <a:r>
              <a:rPr lang="en-US" dirty="0">
                <a:solidFill>
                  <a:srgbClr val="00B0F0"/>
                </a:solidFill>
              </a:rPr>
              <a:t>–George Box, 1976</a:t>
            </a:r>
          </a:p>
        </p:txBody>
      </p:sp>
      <p:sp>
        <p:nvSpPr>
          <p:cNvPr id="5" name="Content Placeholder 2">
            <a:extLst>
              <a:ext uri="{FF2B5EF4-FFF2-40B4-BE49-F238E27FC236}">
                <a16:creationId xmlns:a16="http://schemas.microsoft.com/office/drawing/2014/main" id="{BA8C1BF1-C053-0877-C4AA-FF627DDADD2D}"/>
              </a:ext>
            </a:extLst>
          </p:cNvPr>
          <p:cNvSpPr txBox="1">
            <a:spLocks/>
          </p:cNvSpPr>
          <p:nvPr/>
        </p:nvSpPr>
        <p:spPr>
          <a:xfrm>
            <a:off x="398960" y="4556740"/>
            <a:ext cx="5276173" cy="4602520"/>
          </a:xfrm>
          <a:prstGeom prst="rect">
            <a:avLst/>
          </a:prstGeom>
          <a:noFill/>
          <a:ln>
            <a:noFill/>
          </a:ln>
        </p:spPr>
        <p:txBody>
          <a:bodyPr spcFirstLastPara="1" vert="horz" wrap="square" lIns="91425" tIns="45700" rIns="91425" bIns="45700" rtlCol="0" anchor="t" anchorCtr="0">
            <a:normAutofit/>
          </a:bodyPr>
          <a:lstStyle>
            <a:lvl1pPr marL="457200" lvl="0" indent="-228600" algn="l" defTabSz="914400" rtl="0" eaLnBrk="1" latinLnBrk="0" hangingPunct="1">
              <a:lnSpc>
                <a:spcPct val="90000"/>
              </a:lnSpc>
              <a:spcBef>
                <a:spcPts val="225"/>
              </a:spcBef>
              <a:spcAft>
                <a:spcPts val="0"/>
              </a:spcAft>
              <a:buSzPts val="1800"/>
              <a:buFont typeface="Arial" panose="020B0604020202020204" pitchFamily="34" charset="0"/>
              <a:buNone/>
              <a:defRPr sz="1800" kern="1200">
                <a:solidFill>
                  <a:srgbClr val="3F3F3F"/>
                </a:solidFill>
                <a:latin typeface="+mn-lt"/>
                <a:ea typeface="+mn-ea"/>
                <a:cs typeface="+mn-cs"/>
              </a:defRPr>
            </a:lvl1pPr>
            <a:lvl2pPr marL="914400" lvl="1" indent="-342900" algn="l" defTabSz="914400" rtl="0" eaLnBrk="1" latinLnBrk="0" hangingPunct="1">
              <a:lnSpc>
                <a:spcPct val="90000"/>
              </a:lnSpc>
              <a:spcBef>
                <a:spcPts val="225"/>
              </a:spcBef>
              <a:spcAft>
                <a:spcPts val="0"/>
              </a:spcAft>
              <a:buSzPts val="1800"/>
              <a:buFont typeface="Arial" panose="020B0604020202020204" pitchFamily="34" charset="0"/>
              <a:buChar char="•"/>
              <a:defRPr sz="1800" kern="1200">
                <a:solidFill>
                  <a:srgbClr val="3F3F3F"/>
                </a:solidFill>
                <a:latin typeface="+mn-lt"/>
                <a:ea typeface="+mn-ea"/>
                <a:cs typeface="+mn-cs"/>
              </a:defRPr>
            </a:lvl2pPr>
            <a:lvl3pPr marL="1371600" lvl="2" indent="-295275" algn="l" defTabSz="914400" rtl="0" eaLnBrk="1" latinLnBrk="0" hangingPunct="1">
              <a:lnSpc>
                <a:spcPct val="90000"/>
              </a:lnSpc>
              <a:spcBef>
                <a:spcPts val="225"/>
              </a:spcBef>
              <a:spcAft>
                <a:spcPts val="0"/>
              </a:spcAft>
              <a:buSzPts val="1050"/>
              <a:buFont typeface="Arial" panose="020B0604020202020204" pitchFamily="34" charset="0"/>
              <a:buChar char="►"/>
              <a:defRPr sz="1500" kern="1200">
                <a:solidFill>
                  <a:srgbClr val="3F3F3F"/>
                </a:solidFill>
                <a:latin typeface="+mn-lt"/>
                <a:ea typeface="+mn-ea"/>
                <a:cs typeface="+mn-cs"/>
              </a:defRPr>
            </a:lvl3pPr>
            <a:lvl4pPr marL="1828800" lvl="3" indent="-323850" algn="l" defTabSz="914400" rtl="0" eaLnBrk="1" latinLnBrk="0" hangingPunct="1">
              <a:lnSpc>
                <a:spcPct val="90000"/>
              </a:lnSpc>
              <a:spcBef>
                <a:spcPts val="225"/>
              </a:spcBef>
              <a:spcAft>
                <a:spcPts val="0"/>
              </a:spcAft>
              <a:buClr>
                <a:srgbClr val="3F3F3F"/>
              </a:buClr>
              <a:buSzPts val="1500"/>
              <a:buFont typeface="Arial" panose="020B0604020202020204" pitchFamily="34" charset="0"/>
              <a:buChar char="–"/>
              <a:defRPr sz="1500" kern="1200">
                <a:solidFill>
                  <a:srgbClr val="3F3F3F"/>
                </a:solidFill>
                <a:latin typeface="+mn-lt"/>
                <a:ea typeface="+mn-ea"/>
                <a:cs typeface="+mn-cs"/>
              </a:defRPr>
            </a:lvl4pPr>
            <a:lvl5pPr marL="2286000" lvl="4" indent="-323850" algn="l" defTabSz="914400" rtl="0" eaLnBrk="1" latinLnBrk="0" hangingPunct="1">
              <a:lnSpc>
                <a:spcPct val="90000"/>
              </a:lnSpc>
              <a:spcBef>
                <a:spcPts val="225"/>
              </a:spcBef>
              <a:spcAft>
                <a:spcPts val="0"/>
              </a:spcAft>
              <a:buClr>
                <a:srgbClr val="3F3F3F"/>
              </a:buClr>
              <a:buSzPts val="1500"/>
              <a:buFont typeface="Arial" panose="020B0604020202020204" pitchFamily="34" charset="0"/>
              <a:buChar char="»"/>
              <a:defRPr sz="1500" kern="1200">
                <a:solidFill>
                  <a:srgbClr val="3F3F3F"/>
                </a:solidFill>
                <a:latin typeface="+mn-lt"/>
                <a:ea typeface="+mn-ea"/>
                <a:cs typeface="+mn-cs"/>
              </a:defRPr>
            </a:lvl5pPr>
            <a:lvl6pPr marL="2743200" lvl="5" indent="-342900" algn="l" defTabSz="914400" rtl="0" eaLnBrk="1" latinLnBrk="0" hangingPunct="1">
              <a:lnSpc>
                <a:spcPct val="90000"/>
              </a:lnSpc>
              <a:spcBef>
                <a:spcPts val="36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36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36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36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r>
              <a:rPr lang="en-US" sz="1900" b="1" dirty="0"/>
              <a:t>Specific constituents</a:t>
            </a:r>
          </a:p>
          <a:p>
            <a:pPr marL="233363" indent="-233363">
              <a:buFont typeface="Arial" panose="020B0604020202020204" pitchFamily="34" charset="0"/>
              <a:buChar char="•"/>
            </a:pPr>
            <a:r>
              <a:rPr lang="en-US" sz="1900" dirty="0"/>
              <a:t>Habitat conditions</a:t>
            </a:r>
          </a:p>
          <a:p>
            <a:pPr marL="571500" lvl="1" indent="0">
              <a:buNone/>
            </a:pPr>
            <a:r>
              <a:rPr lang="en-US" sz="1900" dirty="0">
                <a:solidFill>
                  <a:schemeClr val="accent6"/>
                </a:solidFill>
              </a:rPr>
              <a:t>Temperature</a:t>
            </a:r>
            <a:r>
              <a:rPr lang="en-US" sz="1900" dirty="0"/>
              <a:t>, Salinity, DO, TDG, Turbidity</a:t>
            </a:r>
          </a:p>
          <a:p>
            <a:pPr marL="233363" lvl="1" indent="-233363"/>
            <a:r>
              <a:rPr lang="en-US" sz="1900" dirty="0"/>
              <a:t>Nutrient water quality</a:t>
            </a:r>
          </a:p>
          <a:p>
            <a:pPr marL="571500" lvl="1" indent="0">
              <a:buNone/>
            </a:pPr>
            <a:r>
              <a:rPr lang="en-US" sz="1900" dirty="0"/>
              <a:t>N, P, C, S</a:t>
            </a:r>
          </a:p>
          <a:p>
            <a:pPr marL="233363" indent="-233363">
              <a:buFont typeface="Arial" panose="020B0604020202020204" pitchFamily="34" charset="0"/>
              <a:buChar char="•"/>
            </a:pPr>
            <a:r>
              <a:rPr lang="en-US" sz="1900" dirty="0"/>
              <a:t>Contaminants</a:t>
            </a:r>
          </a:p>
          <a:p>
            <a:pPr marL="457200" lvl="1" indent="0">
              <a:buNone/>
            </a:pPr>
            <a:r>
              <a:rPr lang="en-US" sz="1900" dirty="0"/>
              <a:t>Metals, organics, bio-toxins</a:t>
            </a:r>
          </a:p>
          <a:p>
            <a:pPr lvl="1"/>
            <a:endParaRPr lang="en-US" sz="2100" dirty="0"/>
          </a:p>
          <a:p>
            <a:endParaRPr lang="en-US" dirty="0"/>
          </a:p>
          <a:p>
            <a:pPr marL="0" indent="0"/>
            <a:endParaRPr lang="en-US" dirty="0"/>
          </a:p>
          <a:p>
            <a:endParaRPr lang="en-US" dirty="0"/>
          </a:p>
        </p:txBody>
      </p:sp>
      <p:sp>
        <p:nvSpPr>
          <p:cNvPr id="6" name="Content Placeholder 3">
            <a:extLst>
              <a:ext uri="{FF2B5EF4-FFF2-40B4-BE49-F238E27FC236}">
                <a16:creationId xmlns:a16="http://schemas.microsoft.com/office/drawing/2014/main" id="{4C3DF7DC-73CD-8755-A43A-2BEB5B25C03B}"/>
              </a:ext>
            </a:extLst>
          </p:cNvPr>
          <p:cNvSpPr txBox="1">
            <a:spLocks/>
          </p:cNvSpPr>
          <p:nvPr/>
        </p:nvSpPr>
        <p:spPr>
          <a:xfrm>
            <a:off x="400038" y="858120"/>
            <a:ext cx="5598160" cy="44558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a:t>Specific conditions</a:t>
            </a:r>
          </a:p>
          <a:p>
            <a:r>
              <a:rPr lang="en-US" sz="1900" dirty="0"/>
              <a:t>Historical events</a:t>
            </a:r>
          </a:p>
          <a:p>
            <a:r>
              <a:rPr lang="en-US" sz="1900" dirty="0"/>
              <a:t>Event impacts</a:t>
            </a:r>
          </a:p>
          <a:p>
            <a:pPr marL="457200" lvl="1" indent="0">
              <a:buNone/>
            </a:pPr>
            <a:r>
              <a:rPr lang="en-US" sz="1900" dirty="0">
                <a:solidFill>
                  <a:schemeClr val="accent6"/>
                </a:solidFill>
              </a:rPr>
              <a:t>HABs, Wildfires</a:t>
            </a:r>
            <a:r>
              <a:rPr lang="en-US" sz="1900" dirty="0"/>
              <a:t>, Hurricanes</a:t>
            </a:r>
          </a:p>
          <a:p>
            <a:pPr marL="457200" lvl="1" indent="0">
              <a:buNone/>
            </a:pPr>
            <a:r>
              <a:rPr lang="en-US" sz="1900" dirty="0"/>
              <a:t>Invasive species introduction</a:t>
            </a:r>
          </a:p>
          <a:p>
            <a:pPr marL="457200" lvl="1" indent="0">
              <a:buNone/>
            </a:pPr>
            <a:r>
              <a:rPr lang="en-US" sz="1900" dirty="0"/>
              <a:t>Weather dynamics and meteorological trends</a:t>
            </a:r>
          </a:p>
          <a:p>
            <a:pPr marL="457200" lvl="1" indent="0">
              <a:buNone/>
            </a:pPr>
            <a:r>
              <a:rPr lang="en-US" sz="1900" dirty="0"/>
              <a:t>Beavers</a:t>
            </a:r>
          </a:p>
          <a:p>
            <a:r>
              <a:rPr lang="en-US" sz="1900" dirty="0"/>
              <a:t>Management decisions</a:t>
            </a:r>
          </a:p>
          <a:p>
            <a:pPr marL="457200" lvl="1" indent="0">
              <a:buNone/>
            </a:pPr>
            <a:r>
              <a:rPr lang="en-US" sz="1900" dirty="0"/>
              <a:t>New infrastructure </a:t>
            </a:r>
          </a:p>
          <a:p>
            <a:pPr marL="457200" lvl="1" indent="0">
              <a:buNone/>
            </a:pPr>
            <a:r>
              <a:rPr lang="en-US" sz="1900" dirty="0"/>
              <a:t>New operations</a:t>
            </a:r>
          </a:p>
          <a:p>
            <a:pPr lvl="2"/>
            <a:endParaRPr lang="en-US" dirty="0"/>
          </a:p>
        </p:txBody>
      </p:sp>
      <p:pic>
        <p:nvPicPr>
          <p:cNvPr id="7" name="Picture 6">
            <a:extLst>
              <a:ext uri="{FF2B5EF4-FFF2-40B4-BE49-F238E27FC236}">
                <a16:creationId xmlns:a16="http://schemas.microsoft.com/office/drawing/2014/main" id="{8F2D6591-31E1-E19F-0D13-DE0314714A3F}"/>
              </a:ext>
            </a:extLst>
          </p:cNvPr>
          <p:cNvPicPr>
            <a:picLocks noChangeAspect="1"/>
          </p:cNvPicPr>
          <p:nvPr/>
        </p:nvPicPr>
        <p:blipFill>
          <a:blip r:embed="rId2"/>
          <a:stretch>
            <a:fillRect/>
          </a:stretch>
        </p:blipFill>
        <p:spPr>
          <a:xfrm>
            <a:off x="6096000" y="858120"/>
            <a:ext cx="4465896" cy="3220457"/>
          </a:xfrm>
          <a:prstGeom prst="rect">
            <a:avLst/>
          </a:prstGeom>
        </p:spPr>
      </p:pic>
      <p:pic>
        <p:nvPicPr>
          <p:cNvPr id="1026" name="Picture 2" descr="bright red kokanee preparing to spawn">
            <a:extLst>
              <a:ext uri="{FF2B5EF4-FFF2-40B4-BE49-F238E27FC236}">
                <a16:creationId xmlns:a16="http://schemas.microsoft.com/office/drawing/2014/main" id="{780D217B-043D-7F96-7835-EEC93EFF6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4215371"/>
            <a:ext cx="3425687" cy="2452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142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3AB6263-EC31-F919-609A-5FFA36032C5F}"/>
              </a:ext>
            </a:extLst>
          </p:cNvPr>
          <p:cNvSpPr txBox="1"/>
          <p:nvPr/>
        </p:nvSpPr>
        <p:spPr>
          <a:xfrm>
            <a:off x="811472" y="6107953"/>
            <a:ext cx="97596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Source: Oregon Watershed Enhancement Board. (2024).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Region 3 Observed &amp; Projected Climate Changes</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mn-ea"/>
                <a:cs typeface="Arial" panose="020B0604020202020204" pitchFamily="34" charset="0"/>
              </a:rPr>
              <a:t>Oregon.Gov</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Water and Climate Resources. Retrieved November 19, 2024, from </a:t>
            </a:r>
            <a:r>
              <a:rPr kumimoji="0" lang="en-US" sz="1200" b="0" i="0" u="none" strike="noStrike" kern="1200" cap="none" spc="0" normalizeH="0" baseline="0" noProof="0" dirty="0">
                <a:ln>
                  <a:noFill/>
                </a:ln>
                <a:solidFill>
                  <a:srgbClr val="1155CC"/>
                </a:solidFill>
                <a:effectLst/>
                <a:uLnTx/>
                <a:uFillTx/>
                <a:latin typeface="Arial" panose="020B0604020202020204" pitchFamily="34" charset="0"/>
                <a:ea typeface="+mn-ea"/>
                <a:cs typeface="Arial" panose="020B0604020202020204" pitchFamily="34" charset="0"/>
                <a:hlinkClick r:id="rId3"/>
              </a:rPr>
              <a:t>https://www.oregon.gov/oweb/resources/Pages/Water%20and%20Climate.aspx</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490436C-0109-3FC4-FB42-78019B786116}"/>
              </a:ext>
            </a:extLst>
          </p:cNvPr>
          <p:cNvSpPr>
            <a:spLocks noGrp="1"/>
          </p:cNvSpPr>
          <p:nvPr>
            <p:ph type="title"/>
          </p:nvPr>
        </p:nvSpPr>
        <p:spPr>
          <a:xfrm>
            <a:off x="-111868" y="178625"/>
            <a:ext cx="12415736" cy="681036"/>
          </a:xfrm>
        </p:spPr>
        <p:txBody>
          <a:bodyPr>
            <a:noAutofit/>
          </a:bodyPr>
          <a:lstStyle/>
          <a:p>
            <a:pPr algn="ctr"/>
            <a:r>
              <a:rPr lang="en-US" sz="3800" dirty="0"/>
              <a:t>Using CE-QUAL-W2 to simulate impacts of future conditions</a:t>
            </a:r>
          </a:p>
        </p:txBody>
      </p:sp>
      <p:sp>
        <p:nvSpPr>
          <p:cNvPr id="7" name="Rectangle: Rounded Corners 6">
            <a:extLst>
              <a:ext uri="{FF2B5EF4-FFF2-40B4-BE49-F238E27FC236}">
                <a16:creationId xmlns:a16="http://schemas.microsoft.com/office/drawing/2014/main" id="{4D1A2F43-E35E-41EB-A12E-481D3D376C25}"/>
              </a:ext>
            </a:extLst>
          </p:cNvPr>
          <p:cNvSpPr/>
          <p:nvPr/>
        </p:nvSpPr>
        <p:spPr>
          <a:xfrm>
            <a:off x="726508" y="882891"/>
            <a:ext cx="10922695" cy="80166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C2E010-7B8E-6521-E39E-91DFD880BBCF}"/>
              </a:ext>
            </a:extLst>
          </p:cNvPr>
          <p:cNvSpPr txBox="1"/>
          <p:nvPr/>
        </p:nvSpPr>
        <p:spPr>
          <a:xfrm>
            <a:off x="1083498" y="1010499"/>
            <a:ext cx="102087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1 (Base): Model setup for 2013</a:t>
            </a:r>
          </a:p>
        </p:txBody>
      </p:sp>
      <p:sp>
        <p:nvSpPr>
          <p:cNvPr id="9" name="Content Placeholder 2">
            <a:extLst>
              <a:ext uri="{FF2B5EF4-FFF2-40B4-BE49-F238E27FC236}">
                <a16:creationId xmlns:a16="http://schemas.microsoft.com/office/drawing/2014/main" id="{62C95202-8F50-D734-9011-BCDFF63A0022}"/>
              </a:ext>
            </a:extLst>
          </p:cNvPr>
          <p:cNvSpPr>
            <a:spLocks noGrp="1"/>
          </p:cNvSpPr>
          <p:nvPr>
            <p:ph idx="1"/>
          </p:nvPr>
        </p:nvSpPr>
        <p:spPr>
          <a:xfrm>
            <a:off x="726510" y="1966587"/>
            <a:ext cx="10922695" cy="4703522"/>
          </a:xfrm>
          <a:ln w="38100">
            <a:solidFill>
              <a:schemeClr val="tx1"/>
            </a:solidFill>
          </a:ln>
        </p:spPr>
        <p:txBody>
          <a:bodyPr>
            <a:normAutofit/>
          </a:bodyPr>
          <a:lstStyle/>
          <a:p>
            <a:pPr marL="0" indent="0">
              <a:buNone/>
            </a:pPr>
            <a:r>
              <a:rPr lang="en-US" b="1" dirty="0">
                <a:latin typeface="+mj-lt"/>
              </a:rPr>
              <a:t>Projected for Willamette Basin, Oregon by 2100:</a:t>
            </a:r>
          </a:p>
          <a:p>
            <a:pPr marL="0" indent="0">
              <a:buNone/>
            </a:pPr>
            <a:endParaRPr lang="en-US" sz="1200" b="1" dirty="0">
              <a:latin typeface="+mj-lt"/>
            </a:endParaRPr>
          </a:p>
          <a:p>
            <a:r>
              <a:rPr lang="en-US" dirty="0">
                <a:latin typeface="+mj-lt"/>
                <a:cs typeface="Arial" panose="020B0604020202020204" pitchFamily="34" charset="0"/>
              </a:rPr>
              <a:t>Annual increase in stream temperature  of 2.2°C </a:t>
            </a:r>
          </a:p>
          <a:p>
            <a:pPr marL="0" indent="0">
              <a:buNone/>
            </a:pPr>
            <a:endParaRPr lang="en-US" dirty="0">
              <a:latin typeface="+mj-lt"/>
              <a:cs typeface="Arial" panose="020B0604020202020204" pitchFamily="34" charset="0"/>
            </a:endParaRPr>
          </a:p>
          <a:p>
            <a:r>
              <a:rPr lang="en-US" dirty="0">
                <a:latin typeface="+mj-lt"/>
                <a:cs typeface="Arial" panose="020B0604020202020204" pitchFamily="34" charset="0"/>
              </a:rPr>
              <a:t>Annual air temperature increase of 2 - 6 °C </a:t>
            </a:r>
          </a:p>
          <a:p>
            <a:pPr marL="0" indent="0">
              <a:buNone/>
            </a:pPr>
            <a:endParaRPr lang="en-US" sz="2400" dirty="0">
              <a:latin typeface="+mj-lt"/>
              <a:cs typeface="Arial" panose="020B0604020202020204" pitchFamily="34" charset="0"/>
            </a:endParaRPr>
          </a:p>
          <a:p>
            <a:pPr>
              <a:spcBef>
                <a:spcPts val="600"/>
              </a:spcBef>
            </a:pPr>
            <a:r>
              <a:rPr lang="en-US" dirty="0">
                <a:latin typeface="+mj-lt"/>
                <a:cs typeface="Arial" panose="020B0604020202020204" pitchFamily="34" charset="0"/>
              </a:rPr>
              <a:t>Increase in Winter precipitation</a:t>
            </a:r>
          </a:p>
          <a:p>
            <a:pPr marL="0" indent="0">
              <a:spcBef>
                <a:spcPts val="600"/>
              </a:spcBef>
              <a:buNone/>
            </a:pPr>
            <a:endParaRPr lang="en-US" sz="700" dirty="0">
              <a:latin typeface="+mj-lt"/>
              <a:cs typeface="Arial" panose="020B0604020202020204" pitchFamily="34" charset="0"/>
            </a:endParaRPr>
          </a:p>
          <a:p>
            <a:pPr>
              <a:lnSpc>
                <a:spcPct val="50000"/>
              </a:lnSpc>
              <a:spcBef>
                <a:spcPts val="600"/>
              </a:spcBef>
            </a:pPr>
            <a:r>
              <a:rPr lang="en-US" dirty="0">
                <a:latin typeface="+mj-lt"/>
                <a:cs typeface="Arial" panose="020B0604020202020204" pitchFamily="34" charset="0"/>
              </a:rPr>
              <a:t>Decrease in precipitation during growing season </a:t>
            </a:r>
          </a:p>
          <a:p>
            <a:pPr>
              <a:lnSpc>
                <a:spcPct val="50000"/>
              </a:lnSpc>
              <a:spcBef>
                <a:spcPts val="600"/>
              </a:spcBef>
            </a:pPr>
            <a:endParaRPr lang="en-US" dirty="0">
              <a:latin typeface="+mj-lt"/>
              <a:cs typeface="Arial" panose="020B0604020202020204" pitchFamily="34" charset="0"/>
            </a:endParaRPr>
          </a:p>
          <a:p>
            <a:pPr marL="0" indent="0">
              <a:lnSpc>
                <a:spcPct val="50000"/>
              </a:lnSpc>
              <a:spcBef>
                <a:spcPts val="600"/>
              </a:spcBef>
              <a:buNone/>
            </a:pPr>
            <a:endParaRPr lang="en-US"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12E6C848-50A7-5D47-1691-5F47A722E404}"/>
              </a:ext>
            </a:extLst>
          </p:cNvPr>
          <p:cNvSpPr/>
          <p:nvPr/>
        </p:nvSpPr>
        <p:spPr>
          <a:xfrm>
            <a:off x="834356" y="2727904"/>
            <a:ext cx="10638772" cy="80166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FD63B7C-5B59-4F15-CC23-0E9C3255F46F}"/>
              </a:ext>
            </a:extLst>
          </p:cNvPr>
          <p:cNvSpPr txBox="1"/>
          <p:nvPr/>
        </p:nvSpPr>
        <p:spPr>
          <a:xfrm>
            <a:off x="999280" y="2867127"/>
            <a:ext cx="102087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2: Riverine inflow T + 2.2 °C </a:t>
            </a:r>
          </a:p>
        </p:txBody>
      </p:sp>
      <p:sp>
        <p:nvSpPr>
          <p:cNvPr id="12" name="Rectangle: Rounded Corners 11">
            <a:extLst>
              <a:ext uri="{FF2B5EF4-FFF2-40B4-BE49-F238E27FC236}">
                <a16:creationId xmlns:a16="http://schemas.microsoft.com/office/drawing/2014/main" id="{98B6E301-4B56-F450-C45E-62E5A3866C12}"/>
              </a:ext>
            </a:extLst>
          </p:cNvPr>
          <p:cNvSpPr/>
          <p:nvPr/>
        </p:nvSpPr>
        <p:spPr>
          <a:xfrm>
            <a:off x="834355" y="3661824"/>
            <a:ext cx="10638772" cy="80166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4CD90F-A1FC-A384-7B06-09541A91875D}"/>
              </a:ext>
            </a:extLst>
          </p:cNvPr>
          <p:cNvSpPr txBox="1"/>
          <p:nvPr/>
        </p:nvSpPr>
        <p:spPr>
          <a:xfrm>
            <a:off x="999278" y="3795265"/>
            <a:ext cx="102087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3: Air T + 4 °C </a:t>
            </a:r>
          </a:p>
        </p:txBody>
      </p:sp>
      <p:sp>
        <p:nvSpPr>
          <p:cNvPr id="14" name="Rectangle: Rounded Corners 13">
            <a:extLst>
              <a:ext uri="{FF2B5EF4-FFF2-40B4-BE49-F238E27FC236}">
                <a16:creationId xmlns:a16="http://schemas.microsoft.com/office/drawing/2014/main" id="{BFFCF6A5-71BF-7D9A-97C4-D91AABDDC4BF}"/>
              </a:ext>
            </a:extLst>
          </p:cNvPr>
          <p:cNvSpPr/>
          <p:nvPr/>
        </p:nvSpPr>
        <p:spPr>
          <a:xfrm>
            <a:off x="868468" y="5765322"/>
            <a:ext cx="10638772" cy="80166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CD1F29F-6BF8-D755-DD89-9B2D4FCDED0F}"/>
              </a:ext>
            </a:extLst>
          </p:cNvPr>
          <p:cNvSpPr txBox="1"/>
          <p:nvPr/>
        </p:nvSpPr>
        <p:spPr>
          <a:xfrm>
            <a:off x="999278" y="5877262"/>
            <a:ext cx="102087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5: Combine all changes</a:t>
            </a:r>
          </a:p>
        </p:txBody>
      </p:sp>
      <p:sp>
        <p:nvSpPr>
          <p:cNvPr id="16" name="Rectangle: Rounded Corners 15">
            <a:extLst>
              <a:ext uri="{FF2B5EF4-FFF2-40B4-BE49-F238E27FC236}">
                <a16:creationId xmlns:a16="http://schemas.microsoft.com/office/drawing/2014/main" id="{FB28291A-00B4-AB1D-9554-1C7AD62B7CD2}"/>
              </a:ext>
            </a:extLst>
          </p:cNvPr>
          <p:cNvSpPr/>
          <p:nvPr/>
        </p:nvSpPr>
        <p:spPr>
          <a:xfrm>
            <a:off x="834355" y="4584181"/>
            <a:ext cx="10638772" cy="106799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BF76628-17BC-910D-D4ED-A194FE275BE9}"/>
              </a:ext>
            </a:extLst>
          </p:cNvPr>
          <p:cNvSpPr txBox="1"/>
          <p:nvPr/>
        </p:nvSpPr>
        <p:spPr>
          <a:xfrm>
            <a:off x="1091136" y="4641125"/>
            <a:ext cx="1020871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Scenario 4: Inflow quantity +10% December-March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&amp; Inflow quantity -10% April-July </a:t>
            </a:r>
          </a:p>
        </p:txBody>
      </p:sp>
      <p:pic>
        <p:nvPicPr>
          <p:cNvPr id="3" name="Picture 2">
            <a:extLst>
              <a:ext uri="{FF2B5EF4-FFF2-40B4-BE49-F238E27FC236}">
                <a16:creationId xmlns:a16="http://schemas.microsoft.com/office/drawing/2014/main" id="{B84CEE4D-CA35-654B-7EA0-23F9D3B302C9}"/>
              </a:ext>
            </a:extLst>
          </p:cNvPr>
          <p:cNvPicPr>
            <a:picLocks noChangeAspect="1"/>
          </p:cNvPicPr>
          <p:nvPr/>
        </p:nvPicPr>
        <p:blipFill>
          <a:blip r:embed="rId4"/>
          <a:stretch>
            <a:fillRect/>
          </a:stretch>
        </p:blipFill>
        <p:spPr>
          <a:xfrm>
            <a:off x="174642" y="5389123"/>
            <a:ext cx="3291579" cy="1401677"/>
          </a:xfrm>
          <a:prstGeom prst="rect">
            <a:avLst/>
          </a:prstGeom>
        </p:spPr>
      </p:pic>
    </p:spTree>
    <p:extLst>
      <p:ext uri="{BB962C8B-B14F-4D97-AF65-F5344CB8AC3E}">
        <p14:creationId xmlns:p14="http://schemas.microsoft.com/office/powerpoint/2010/main" val="239203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5" grpId="0"/>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orful chart with months&#10;&#10;Description automatically generated with medium confidence">
            <a:extLst>
              <a:ext uri="{FF2B5EF4-FFF2-40B4-BE49-F238E27FC236}">
                <a16:creationId xmlns:a16="http://schemas.microsoft.com/office/drawing/2014/main" id="{B9937325-ACF0-80A4-EF9D-2264202FF49C}"/>
              </a:ext>
            </a:extLst>
          </p:cNvPr>
          <p:cNvPicPr>
            <a:picLocks noChangeAspect="1"/>
          </p:cNvPicPr>
          <p:nvPr/>
        </p:nvPicPr>
        <p:blipFill rotWithShape="1">
          <a:blip r:embed="rId3">
            <a:extLst>
              <a:ext uri="{28A0092B-C50C-407E-A947-70E740481C1C}">
                <a14:useLocalDpi xmlns:a14="http://schemas.microsoft.com/office/drawing/2010/main" val="0"/>
              </a:ext>
            </a:extLst>
          </a:blip>
          <a:srcRect l="3138" r="3671"/>
          <a:stretch/>
        </p:blipFill>
        <p:spPr>
          <a:xfrm>
            <a:off x="1066800" y="1596362"/>
            <a:ext cx="9877778" cy="5167314"/>
          </a:xfrm>
          <a:prstGeom prst="rect">
            <a:avLst/>
          </a:prstGeom>
        </p:spPr>
      </p:pic>
      <p:sp>
        <p:nvSpPr>
          <p:cNvPr id="12" name="Title 1">
            <a:extLst>
              <a:ext uri="{FF2B5EF4-FFF2-40B4-BE49-F238E27FC236}">
                <a16:creationId xmlns:a16="http://schemas.microsoft.com/office/drawing/2014/main" id="{2A1877FA-A79B-9575-5940-3D4A134A4B76}"/>
              </a:ext>
            </a:extLst>
          </p:cNvPr>
          <p:cNvSpPr>
            <a:spLocks noGrp="1"/>
          </p:cNvSpPr>
          <p:nvPr>
            <p:ph type="title"/>
          </p:nvPr>
        </p:nvSpPr>
        <p:spPr>
          <a:xfrm>
            <a:off x="935717" y="106133"/>
            <a:ext cx="10320566" cy="1009835"/>
          </a:xfrm>
        </p:spPr>
        <p:txBody>
          <a:bodyPr vert="horz" lIns="91440" tIns="45720" rIns="91440" bIns="45720" rtlCol="0" anchor="b">
            <a:noAutofit/>
          </a:bodyPr>
          <a:lstStyle/>
          <a:p>
            <a:pPr algn="ctr"/>
            <a:r>
              <a:rPr lang="en-US" sz="3000" dirty="0"/>
              <a:t>Future projections show stronger stratification earlier in the year</a:t>
            </a:r>
          </a:p>
        </p:txBody>
      </p:sp>
      <p:sp>
        <p:nvSpPr>
          <p:cNvPr id="13" name="Left Brace 12">
            <a:extLst>
              <a:ext uri="{FF2B5EF4-FFF2-40B4-BE49-F238E27FC236}">
                <a16:creationId xmlns:a16="http://schemas.microsoft.com/office/drawing/2014/main" id="{67B6D5AE-4063-E5C0-3383-1ABF87A9897F}"/>
              </a:ext>
            </a:extLst>
          </p:cNvPr>
          <p:cNvSpPr/>
          <p:nvPr/>
        </p:nvSpPr>
        <p:spPr>
          <a:xfrm rot="16200000">
            <a:off x="4295987" y="4950743"/>
            <a:ext cx="365760" cy="323426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563C5A08-29DD-D16D-7ABE-45D2153FA06D}"/>
              </a:ext>
            </a:extLst>
          </p:cNvPr>
          <p:cNvCxnSpPr>
            <a:cxnSpLocks/>
          </p:cNvCxnSpPr>
          <p:nvPr/>
        </p:nvCxnSpPr>
        <p:spPr>
          <a:xfrm flipV="1">
            <a:off x="11358884" y="2488379"/>
            <a:ext cx="0" cy="3383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D42C1D95-80A9-FC1B-7FAA-83EED4C837FC}"/>
              </a:ext>
            </a:extLst>
          </p:cNvPr>
          <p:cNvSpPr txBox="1">
            <a:spLocks/>
          </p:cNvSpPr>
          <p:nvPr/>
        </p:nvSpPr>
        <p:spPr>
          <a:xfrm rot="5400000">
            <a:off x="9360182" y="3946165"/>
            <a:ext cx="3168791" cy="4888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Arial" panose="020B0604020202020204" pitchFamily="34" charset="0"/>
                <a:cs typeface="Arial" panose="020B0604020202020204" pitchFamily="34" charset="0"/>
              </a:rPr>
              <a:t>Extent of Stratification</a:t>
            </a:r>
          </a:p>
        </p:txBody>
      </p:sp>
      <p:sp>
        <p:nvSpPr>
          <p:cNvPr id="16" name="Title 1">
            <a:extLst>
              <a:ext uri="{FF2B5EF4-FFF2-40B4-BE49-F238E27FC236}">
                <a16:creationId xmlns:a16="http://schemas.microsoft.com/office/drawing/2014/main" id="{BA1EEB30-23D6-7668-4C41-7B82B2A74465}"/>
              </a:ext>
            </a:extLst>
          </p:cNvPr>
          <p:cNvSpPr txBox="1">
            <a:spLocks/>
          </p:cNvSpPr>
          <p:nvPr/>
        </p:nvSpPr>
        <p:spPr>
          <a:xfrm>
            <a:off x="10525767" y="1974837"/>
            <a:ext cx="1666234" cy="4888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solidFill>
                  <a:srgbClr val="7E0001"/>
                </a:solidFill>
                <a:latin typeface="Arial" panose="020B0604020202020204" pitchFamily="34" charset="0"/>
                <a:cs typeface="Arial" panose="020B0604020202020204" pitchFamily="34" charset="0"/>
              </a:rPr>
              <a:t>More stratified</a:t>
            </a:r>
          </a:p>
        </p:txBody>
      </p:sp>
      <p:sp>
        <p:nvSpPr>
          <p:cNvPr id="17" name="Title 1">
            <a:extLst>
              <a:ext uri="{FF2B5EF4-FFF2-40B4-BE49-F238E27FC236}">
                <a16:creationId xmlns:a16="http://schemas.microsoft.com/office/drawing/2014/main" id="{E9CC7E5E-B84E-625A-ACCF-9A9F109F44BC}"/>
              </a:ext>
            </a:extLst>
          </p:cNvPr>
          <p:cNvSpPr txBox="1">
            <a:spLocks/>
          </p:cNvSpPr>
          <p:nvPr/>
        </p:nvSpPr>
        <p:spPr>
          <a:xfrm>
            <a:off x="10627359" y="5774727"/>
            <a:ext cx="1564641" cy="4888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solidFill>
                  <a:srgbClr val="000082"/>
                </a:solidFill>
                <a:latin typeface="Arial" panose="020B0604020202020204" pitchFamily="34" charset="0"/>
                <a:cs typeface="Arial" panose="020B0604020202020204" pitchFamily="34" charset="0"/>
              </a:rPr>
              <a:t>Less stratified</a:t>
            </a:r>
          </a:p>
        </p:txBody>
      </p:sp>
    </p:spTree>
    <p:extLst>
      <p:ext uri="{BB962C8B-B14F-4D97-AF65-F5344CB8AC3E}">
        <p14:creationId xmlns:p14="http://schemas.microsoft.com/office/powerpoint/2010/main" val="1189364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9BAC-D7CE-7591-5B9D-CC6AA7E021A1}"/>
              </a:ext>
            </a:extLst>
          </p:cNvPr>
          <p:cNvSpPr>
            <a:spLocks noGrp="1"/>
          </p:cNvSpPr>
          <p:nvPr>
            <p:ph type="title"/>
          </p:nvPr>
        </p:nvSpPr>
        <p:spPr>
          <a:xfrm>
            <a:off x="0" y="-4821"/>
            <a:ext cx="12198210" cy="715706"/>
          </a:xfrm>
        </p:spPr>
        <p:txBody>
          <a:bodyPr vert="horz" lIns="91440" tIns="45720" rIns="91440" bIns="45720" rtlCol="0" anchor="b">
            <a:noAutofit/>
          </a:bodyPr>
          <a:lstStyle/>
          <a:p>
            <a:pPr algn="ctr"/>
            <a:r>
              <a:rPr lang="en-US" sz="3200" dirty="0"/>
              <a:t>Overall changes to temperature structure</a:t>
            </a:r>
          </a:p>
        </p:txBody>
      </p:sp>
      <p:sp>
        <p:nvSpPr>
          <p:cNvPr id="14" name="TextBox 13">
            <a:extLst>
              <a:ext uri="{FF2B5EF4-FFF2-40B4-BE49-F238E27FC236}">
                <a16:creationId xmlns:a16="http://schemas.microsoft.com/office/drawing/2014/main" id="{2F31A8A4-514E-152B-0423-591FC47DF318}"/>
              </a:ext>
            </a:extLst>
          </p:cNvPr>
          <p:cNvSpPr txBox="1"/>
          <p:nvPr/>
        </p:nvSpPr>
        <p:spPr>
          <a:xfrm>
            <a:off x="390322" y="4890082"/>
            <a:ext cx="8218658" cy="1354217"/>
          </a:xfrm>
          <a:prstGeom prst="rect">
            <a:avLst/>
          </a:prstGeom>
          <a:noFill/>
        </p:spPr>
        <p:txBody>
          <a:bodyPr wrap="square" rtlCol="0">
            <a:spAutoFit/>
          </a:bodyPr>
          <a:lstStyle/>
          <a:p>
            <a:pPr>
              <a:spcBef>
                <a:spcPts val="600"/>
              </a:spcBef>
            </a:pPr>
            <a:r>
              <a:rPr lang="en-US" sz="2400" dirty="0">
                <a:latin typeface="+mj-lt"/>
                <a:cs typeface="Arial" panose="020B0604020202020204" pitchFamily="34" charset="0"/>
              </a:rPr>
              <a:t>Cold surface pool disappears at beginning of year</a:t>
            </a:r>
          </a:p>
          <a:p>
            <a:pPr>
              <a:spcBef>
                <a:spcPts val="600"/>
              </a:spcBef>
            </a:pPr>
            <a:r>
              <a:rPr lang="en-US" sz="2400" dirty="0">
                <a:latin typeface="+mj-lt"/>
                <a:cs typeface="Arial" panose="020B0604020202020204" pitchFamily="34" charset="0"/>
              </a:rPr>
              <a:t>Higher surface temperatures earlier in the year</a:t>
            </a:r>
          </a:p>
          <a:p>
            <a:pPr>
              <a:spcBef>
                <a:spcPts val="600"/>
              </a:spcBef>
            </a:pPr>
            <a:r>
              <a:rPr lang="en-US" sz="2400" dirty="0">
                <a:latin typeface="+mj-lt"/>
                <a:cs typeface="Arial" panose="020B0604020202020204" pitchFamily="34" charset="0"/>
              </a:rPr>
              <a:t>Deeper penetration of warmer water further into the year</a:t>
            </a:r>
          </a:p>
        </p:txBody>
      </p:sp>
      <p:sp>
        <p:nvSpPr>
          <p:cNvPr id="25" name="TextBox 24">
            <a:extLst>
              <a:ext uri="{FF2B5EF4-FFF2-40B4-BE49-F238E27FC236}">
                <a16:creationId xmlns:a16="http://schemas.microsoft.com/office/drawing/2014/main" id="{6A7147AA-BCFE-C075-36C3-188D76FE990D}"/>
              </a:ext>
            </a:extLst>
          </p:cNvPr>
          <p:cNvSpPr txBox="1"/>
          <p:nvPr/>
        </p:nvSpPr>
        <p:spPr>
          <a:xfrm>
            <a:off x="371919" y="760113"/>
            <a:ext cx="2485865" cy="369332"/>
          </a:xfrm>
          <a:prstGeom prst="rect">
            <a:avLst/>
          </a:prstGeom>
          <a:noFill/>
        </p:spPr>
        <p:txBody>
          <a:bodyPr wrap="square" rtlCol="0">
            <a:spAutoFit/>
          </a:bodyPr>
          <a:lstStyle/>
          <a:p>
            <a:r>
              <a:rPr lang="en-US" b="1" dirty="0">
                <a:latin typeface="+mj-lt"/>
                <a:cs typeface="Arial" panose="020B0604020202020204" pitchFamily="34" charset="0"/>
              </a:rPr>
              <a:t>Current conditions</a:t>
            </a:r>
          </a:p>
        </p:txBody>
      </p:sp>
      <p:sp>
        <p:nvSpPr>
          <p:cNvPr id="26" name="TextBox 25">
            <a:extLst>
              <a:ext uri="{FF2B5EF4-FFF2-40B4-BE49-F238E27FC236}">
                <a16:creationId xmlns:a16="http://schemas.microsoft.com/office/drawing/2014/main" id="{F8B47459-0B11-60EE-042D-7A53FA6A19FD}"/>
              </a:ext>
            </a:extLst>
          </p:cNvPr>
          <p:cNvSpPr txBox="1"/>
          <p:nvPr/>
        </p:nvSpPr>
        <p:spPr>
          <a:xfrm>
            <a:off x="6368129" y="755726"/>
            <a:ext cx="2583960" cy="369332"/>
          </a:xfrm>
          <a:prstGeom prst="rect">
            <a:avLst/>
          </a:prstGeom>
          <a:noFill/>
        </p:spPr>
        <p:txBody>
          <a:bodyPr wrap="square" rtlCol="0">
            <a:spAutoFit/>
          </a:bodyPr>
          <a:lstStyle/>
          <a:p>
            <a:r>
              <a:rPr lang="en-US" b="1" dirty="0">
                <a:latin typeface="+mj-lt"/>
                <a:cs typeface="Arial" panose="020B0604020202020204" pitchFamily="34" charset="0"/>
              </a:rPr>
              <a:t>Projected conditions</a:t>
            </a:r>
          </a:p>
        </p:txBody>
      </p:sp>
      <p:pic>
        <p:nvPicPr>
          <p:cNvPr id="4" name="Picture 3" descr="A blue and red gradient&#10;&#10;Description automatically generated with medium confidence">
            <a:extLst>
              <a:ext uri="{FF2B5EF4-FFF2-40B4-BE49-F238E27FC236}">
                <a16:creationId xmlns:a16="http://schemas.microsoft.com/office/drawing/2014/main" id="{06AF6875-96B8-0988-D49E-BE710D5E0B81}"/>
              </a:ext>
            </a:extLst>
          </p:cNvPr>
          <p:cNvPicPr>
            <a:picLocks noChangeAspect="1"/>
          </p:cNvPicPr>
          <p:nvPr/>
        </p:nvPicPr>
        <p:blipFill rotWithShape="1">
          <a:blip r:embed="rId3">
            <a:extLst>
              <a:ext uri="{28A0092B-C50C-407E-A947-70E740481C1C}">
                <a14:useLocalDpi xmlns:a14="http://schemas.microsoft.com/office/drawing/2010/main" val="0"/>
              </a:ext>
            </a:extLst>
          </a:blip>
          <a:srcRect l="4722" t="5023" r="7222" b="5096"/>
          <a:stretch/>
        </p:blipFill>
        <p:spPr>
          <a:xfrm>
            <a:off x="39" y="1515797"/>
            <a:ext cx="5959248" cy="2965355"/>
          </a:xfrm>
          <a:prstGeom prst="rect">
            <a:avLst/>
          </a:prstGeom>
        </p:spPr>
      </p:pic>
      <p:sp>
        <p:nvSpPr>
          <p:cNvPr id="21" name="Right Brace 20">
            <a:extLst>
              <a:ext uri="{FF2B5EF4-FFF2-40B4-BE49-F238E27FC236}">
                <a16:creationId xmlns:a16="http://schemas.microsoft.com/office/drawing/2014/main" id="{7A988B72-1E0E-020E-1F06-813D7214EDC6}"/>
              </a:ext>
            </a:extLst>
          </p:cNvPr>
          <p:cNvSpPr/>
          <p:nvPr/>
        </p:nvSpPr>
        <p:spPr>
          <a:xfrm>
            <a:off x="4200935" y="1610121"/>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4BBB50EC-B16B-2680-B677-3E8DBC759F12}"/>
              </a:ext>
            </a:extLst>
          </p:cNvPr>
          <p:cNvSpPr/>
          <p:nvPr/>
        </p:nvSpPr>
        <p:spPr>
          <a:xfrm rot="16200000">
            <a:off x="565906" y="1226656"/>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8B3EB5A7-E6DC-3C0E-28EC-92DEEA6A795E}"/>
              </a:ext>
            </a:extLst>
          </p:cNvPr>
          <p:cNvSpPr/>
          <p:nvPr/>
        </p:nvSpPr>
        <p:spPr>
          <a:xfrm rot="16200000">
            <a:off x="2027261" y="1221010"/>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A blue and red gradient&#10;&#10;Description automatically generated with medium confidence">
            <a:extLst>
              <a:ext uri="{FF2B5EF4-FFF2-40B4-BE49-F238E27FC236}">
                <a16:creationId xmlns:a16="http://schemas.microsoft.com/office/drawing/2014/main" id="{D9C6E759-4699-7D47-4FF4-F4A873195918}"/>
              </a:ext>
            </a:extLst>
          </p:cNvPr>
          <p:cNvPicPr>
            <a:picLocks noChangeAspect="1"/>
          </p:cNvPicPr>
          <p:nvPr/>
        </p:nvPicPr>
        <p:blipFill rotWithShape="1">
          <a:blip r:embed="rId4">
            <a:extLst>
              <a:ext uri="{28A0092B-C50C-407E-A947-70E740481C1C}">
                <a14:useLocalDpi xmlns:a14="http://schemas.microsoft.com/office/drawing/2010/main" val="0"/>
              </a:ext>
            </a:extLst>
          </a:blip>
          <a:srcRect l="4630" t="6384" r="6150" b="5097"/>
          <a:stretch/>
        </p:blipFill>
        <p:spPr>
          <a:xfrm>
            <a:off x="6071897" y="1553912"/>
            <a:ext cx="6066670" cy="2934280"/>
          </a:xfrm>
          <a:prstGeom prst="rect">
            <a:avLst/>
          </a:prstGeom>
        </p:spPr>
      </p:pic>
      <p:sp>
        <p:nvSpPr>
          <p:cNvPr id="22" name="Right Brace 21">
            <a:extLst>
              <a:ext uri="{FF2B5EF4-FFF2-40B4-BE49-F238E27FC236}">
                <a16:creationId xmlns:a16="http://schemas.microsoft.com/office/drawing/2014/main" id="{A1CE51BC-FBA6-A9A0-E74B-E9AB27ABD49B}"/>
              </a:ext>
            </a:extLst>
          </p:cNvPr>
          <p:cNvSpPr/>
          <p:nvPr/>
        </p:nvSpPr>
        <p:spPr>
          <a:xfrm>
            <a:off x="10255282" y="1604024"/>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5239721E-8825-6036-0BA3-C59867D6E4D7}"/>
              </a:ext>
            </a:extLst>
          </p:cNvPr>
          <p:cNvSpPr/>
          <p:nvPr/>
        </p:nvSpPr>
        <p:spPr>
          <a:xfrm rot="16200000">
            <a:off x="6651861" y="1220559"/>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CB82BC7-F0B7-617F-5795-8196B4CCA467}"/>
              </a:ext>
            </a:extLst>
          </p:cNvPr>
          <p:cNvSpPr/>
          <p:nvPr/>
        </p:nvSpPr>
        <p:spPr>
          <a:xfrm rot="16200000">
            <a:off x="8082454" y="1214913"/>
            <a:ext cx="457200" cy="27432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2">
            <a:extLst>
              <a:ext uri="{FF2B5EF4-FFF2-40B4-BE49-F238E27FC236}">
                <a16:creationId xmlns:a16="http://schemas.microsoft.com/office/drawing/2014/main" id="{22A04CB3-5635-84AA-563B-5527DE2DF42A}"/>
              </a:ext>
            </a:extLst>
          </p:cNvPr>
          <p:cNvPicPr>
            <a:picLocks noChangeAspect="1"/>
          </p:cNvPicPr>
          <p:nvPr/>
        </p:nvPicPr>
        <p:blipFill>
          <a:blip r:embed="rId5"/>
          <a:srcRect t="21771"/>
          <a:stretch/>
        </p:blipFill>
        <p:spPr>
          <a:xfrm>
            <a:off x="7600963" y="4649821"/>
            <a:ext cx="4508412" cy="2131872"/>
          </a:xfrm>
          <a:prstGeom prst="rect">
            <a:avLst/>
          </a:prstGeom>
        </p:spPr>
      </p:pic>
    </p:spTree>
    <p:extLst>
      <p:ext uri="{BB962C8B-B14F-4D97-AF65-F5344CB8AC3E}">
        <p14:creationId xmlns:p14="http://schemas.microsoft.com/office/powerpoint/2010/main" val="13188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7" grpId="1" animBg="1"/>
      <p:bldP spid="19" grpId="0" animBg="1"/>
      <p:bldP spid="19" grpId="1" animBg="1"/>
      <p:bldP spid="22" grpId="0" animBg="1"/>
      <p:bldP spid="18" grpId="0" animBg="1"/>
      <p:bldP spid="18" grpId="1" animBg="1"/>
      <p:bldP spid="20" grpId="0" animBg="1"/>
      <p:bldP spid="2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BEE3-D3C0-2D4F-40BA-49DAEA9FC39C}"/>
              </a:ext>
            </a:extLst>
          </p:cNvPr>
          <p:cNvSpPr>
            <a:spLocks noGrp="1"/>
          </p:cNvSpPr>
          <p:nvPr>
            <p:ph type="title"/>
          </p:nvPr>
        </p:nvSpPr>
        <p:spPr>
          <a:xfrm>
            <a:off x="332509" y="51669"/>
            <a:ext cx="11176000" cy="806451"/>
          </a:xfrm>
        </p:spPr>
        <p:txBody>
          <a:bodyPr/>
          <a:lstStyle/>
          <a:p>
            <a:r>
              <a:rPr lang="en-US" dirty="0"/>
              <a:t>Water Quality Model Development</a:t>
            </a:r>
          </a:p>
        </p:txBody>
      </p:sp>
      <p:sp>
        <p:nvSpPr>
          <p:cNvPr id="10" name="TextBox 9">
            <a:extLst>
              <a:ext uri="{FF2B5EF4-FFF2-40B4-BE49-F238E27FC236}">
                <a16:creationId xmlns:a16="http://schemas.microsoft.com/office/drawing/2014/main" id="{78E7BFF1-2B6D-757F-643A-A378D94C50F9}"/>
              </a:ext>
            </a:extLst>
          </p:cNvPr>
          <p:cNvSpPr txBox="1"/>
          <p:nvPr/>
        </p:nvSpPr>
        <p:spPr>
          <a:xfrm>
            <a:off x="3268493" y="1103857"/>
            <a:ext cx="3980257" cy="369332"/>
          </a:xfrm>
          <a:prstGeom prst="rect">
            <a:avLst/>
          </a:prstGeom>
          <a:noFill/>
        </p:spPr>
        <p:txBody>
          <a:bodyPr wrap="none" rtlCol="0">
            <a:spAutoFit/>
          </a:bodyPr>
          <a:lstStyle/>
          <a:p>
            <a:r>
              <a:rPr lang="en-US" dirty="0">
                <a:highlight>
                  <a:srgbClr val="FFFF00"/>
                </a:highlight>
              </a:rPr>
              <a:t>Todd to fill in this section with 2-5 slides </a:t>
            </a:r>
          </a:p>
        </p:txBody>
      </p:sp>
      <p:sp>
        <p:nvSpPr>
          <p:cNvPr id="12" name="TextBox 11">
            <a:extLst>
              <a:ext uri="{FF2B5EF4-FFF2-40B4-BE49-F238E27FC236}">
                <a16:creationId xmlns:a16="http://schemas.microsoft.com/office/drawing/2014/main" id="{BB11D10E-5D0E-508D-9388-F3750A446A39}"/>
              </a:ext>
            </a:extLst>
          </p:cNvPr>
          <p:cNvSpPr txBox="1"/>
          <p:nvPr/>
        </p:nvSpPr>
        <p:spPr>
          <a:xfrm>
            <a:off x="914400" y="2457591"/>
            <a:ext cx="8341467" cy="3970318"/>
          </a:xfrm>
          <a:prstGeom prst="rect">
            <a:avLst/>
          </a:prstGeom>
          <a:noFill/>
        </p:spPr>
        <p:txBody>
          <a:bodyPr wrap="square">
            <a:spAutoFit/>
          </a:bodyPr>
          <a:lstStyle/>
          <a:p>
            <a:pPr marL="0" marR="0">
              <a:buNone/>
            </a:pPr>
            <a:r>
              <a:rPr lang="en-US" sz="1800" b="1" dirty="0">
                <a:effectLst/>
                <a:latin typeface="Calibri" panose="020F0502020204030204" pitchFamily="34" charset="0"/>
              </a:rPr>
              <a:t>Plan</a:t>
            </a:r>
          </a:p>
          <a:p>
            <a:pPr marL="0" marR="0">
              <a:buNone/>
            </a:pPr>
            <a:r>
              <a:rPr lang="en-US" sz="1800" dirty="0">
                <a:effectLst/>
                <a:latin typeface="Calibri" panose="020F0502020204030204" pitchFamily="34" charset="0"/>
              </a:rPr>
              <a:t>-Welcome - 1 min- Jodi in person </a:t>
            </a:r>
          </a:p>
          <a:p>
            <a:pPr marL="0" marR="0">
              <a:buNone/>
            </a:pPr>
            <a:r>
              <a:rPr lang="en-US" dirty="0">
                <a:latin typeface="Calibri" panose="020F0502020204030204" pitchFamily="34" charset="0"/>
              </a:rPr>
              <a:t>	title slide</a:t>
            </a:r>
            <a:endParaRPr lang="en-US" sz="1800" dirty="0">
              <a:effectLst/>
              <a:latin typeface="Calibri" panose="020F0502020204030204" pitchFamily="34" charset="0"/>
            </a:endParaRPr>
          </a:p>
          <a:p>
            <a:pPr marL="0" marR="0">
              <a:buNone/>
            </a:pPr>
            <a:endParaRPr lang="en-US" sz="1800" dirty="0">
              <a:effectLst/>
              <a:latin typeface="Calibri" panose="020F0502020204030204" pitchFamily="34" charset="0"/>
            </a:endParaRPr>
          </a:p>
          <a:p>
            <a:pPr marL="0" marR="0">
              <a:buNone/>
            </a:pPr>
            <a:r>
              <a:rPr lang="en-US" sz="1800" dirty="0">
                <a:effectLst/>
                <a:latin typeface="Calibri" panose="020F0502020204030204" pitchFamily="34" charset="0"/>
              </a:rPr>
              <a:t> -Overview of integrated model development - 5 mins - Todd online</a:t>
            </a:r>
          </a:p>
          <a:p>
            <a:pPr marL="0" marR="0">
              <a:buNone/>
            </a:pPr>
            <a:endParaRPr lang="en-US" sz="1800" dirty="0">
              <a:effectLst/>
              <a:latin typeface="Calibri" panose="020F0502020204030204" pitchFamily="34" charset="0"/>
            </a:endParaRPr>
          </a:p>
          <a:p>
            <a:pPr marL="0" marR="0">
              <a:buNone/>
            </a:pPr>
            <a:r>
              <a:rPr lang="en-US" sz="1800" dirty="0">
                <a:effectLst/>
                <a:latin typeface="Calibri" panose="020F0502020204030204" pitchFamily="34" charset="0"/>
              </a:rPr>
              <a:t> -Applications - 1 or 2 conscience example - here's how you take those tools and make them site specific - 5 mins - Jodi and Todd</a:t>
            </a:r>
          </a:p>
          <a:p>
            <a:pPr marL="0" marR="0">
              <a:buNone/>
            </a:pPr>
            <a:endParaRPr lang="en-US" dirty="0">
              <a:latin typeface="Calibri" panose="020F0502020204030204" pitchFamily="34" charset="0"/>
            </a:endParaRPr>
          </a:p>
          <a:p>
            <a:pPr marL="0" marR="0">
              <a:buNone/>
            </a:pPr>
            <a:r>
              <a:rPr lang="en-US" sz="1800" dirty="0">
                <a:effectLst/>
                <a:latin typeface="Calibri" panose="020F0502020204030204" pitchFamily="34" charset="0"/>
              </a:rPr>
              <a:t> -End with Conowingo sediment bucket to look at - integrating real system information into model - In person - Jodi - 3 mins </a:t>
            </a:r>
          </a:p>
          <a:p>
            <a:pPr marL="0" marR="0">
              <a:buNone/>
            </a:pPr>
            <a:endParaRPr lang="en-US" sz="1800" dirty="0">
              <a:effectLst/>
              <a:latin typeface="Calibri" panose="020F0502020204030204" pitchFamily="34" charset="0"/>
            </a:endParaRPr>
          </a:p>
          <a:p>
            <a:pPr marL="0" marR="0">
              <a:buNone/>
            </a:pPr>
            <a:r>
              <a:rPr lang="en-US" sz="1800" dirty="0">
                <a:effectLst/>
                <a:latin typeface="Calibri" panose="020F0502020204030204" pitchFamily="34" charset="0"/>
              </a:rPr>
              <a:t> -Questions and transition to sediment lab 5 mins - All</a:t>
            </a:r>
          </a:p>
          <a:p>
            <a:pPr marL="0" marR="0"/>
            <a:r>
              <a:rPr lang="en-US" sz="1800" dirty="0">
                <a:effectLst/>
                <a:latin typeface="Calibri" panose="020F0502020204030204" pitchFamily="34" charset="0"/>
              </a:rPr>
              <a:t> </a:t>
            </a:r>
          </a:p>
        </p:txBody>
      </p:sp>
    </p:spTree>
    <p:extLst>
      <p:ext uri="{BB962C8B-B14F-4D97-AF65-F5344CB8AC3E}">
        <p14:creationId xmlns:p14="http://schemas.microsoft.com/office/powerpoint/2010/main" val="3690889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the growth of the stock market&#10;&#10;Description automatically generated">
            <a:extLst>
              <a:ext uri="{FF2B5EF4-FFF2-40B4-BE49-F238E27FC236}">
                <a16:creationId xmlns:a16="http://schemas.microsoft.com/office/drawing/2014/main" id="{42AC6A72-1665-1377-D9C2-6EF4AB0D4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12192000" cy="5943600"/>
          </a:xfrm>
          <a:prstGeom prst="rect">
            <a:avLst/>
          </a:prstGeom>
        </p:spPr>
      </p:pic>
      <p:sp>
        <p:nvSpPr>
          <p:cNvPr id="2" name="Title 1">
            <a:extLst>
              <a:ext uri="{FF2B5EF4-FFF2-40B4-BE49-F238E27FC236}">
                <a16:creationId xmlns:a16="http://schemas.microsoft.com/office/drawing/2014/main" id="{8FAE2E5B-0AA0-80EA-EE3B-0D09A69CCB7C}"/>
              </a:ext>
            </a:extLst>
          </p:cNvPr>
          <p:cNvSpPr>
            <a:spLocks noGrp="1"/>
          </p:cNvSpPr>
          <p:nvPr>
            <p:ph type="title"/>
          </p:nvPr>
        </p:nvSpPr>
        <p:spPr>
          <a:xfrm>
            <a:off x="0" y="18255"/>
            <a:ext cx="12192000" cy="1325563"/>
          </a:xfrm>
        </p:spPr>
        <p:txBody>
          <a:bodyPr/>
          <a:lstStyle/>
          <a:p>
            <a:pPr algn="ctr"/>
            <a:r>
              <a:rPr lang="en-US" dirty="0"/>
              <a:t>Impact on Algal Blooms</a:t>
            </a:r>
          </a:p>
        </p:txBody>
      </p:sp>
      <p:sp>
        <p:nvSpPr>
          <p:cNvPr id="9" name="Rectangle 8">
            <a:extLst>
              <a:ext uri="{FF2B5EF4-FFF2-40B4-BE49-F238E27FC236}">
                <a16:creationId xmlns:a16="http://schemas.microsoft.com/office/drawing/2014/main" id="{291F3AA2-AC8E-69B4-785B-7FC39B327F79}"/>
              </a:ext>
            </a:extLst>
          </p:cNvPr>
          <p:cNvSpPr/>
          <p:nvPr/>
        </p:nvSpPr>
        <p:spPr>
          <a:xfrm>
            <a:off x="1574157" y="1351438"/>
            <a:ext cx="9456516" cy="48602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459D0C-F4C5-5BDA-9777-EA3DFA7580F1}"/>
              </a:ext>
            </a:extLst>
          </p:cNvPr>
          <p:cNvSpPr txBox="1"/>
          <p:nvPr/>
        </p:nvSpPr>
        <p:spPr>
          <a:xfrm rot="16200000">
            <a:off x="-1458350" y="3593068"/>
            <a:ext cx="4867832" cy="369332"/>
          </a:xfrm>
          <a:prstGeom prst="rect">
            <a:avLst/>
          </a:prstGeom>
          <a:noFill/>
        </p:spPr>
        <p:txBody>
          <a:bodyPr wrap="square" rtlCol="0">
            <a:spAutoFit/>
          </a:bodyPr>
          <a:lstStyle/>
          <a:p>
            <a:pPr algn="ctr"/>
            <a:r>
              <a:rPr lang="en-US" sz="1800" dirty="0">
                <a:latin typeface="Arial" panose="020B0604020202020204" pitchFamily="34" charset="0"/>
                <a:cs typeface="Arial" panose="020B0604020202020204" pitchFamily="34" charset="0"/>
              </a:rPr>
              <a:t>Chlorophyll-a</a:t>
            </a:r>
            <a:endParaRPr lang="en-US"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2F38FEBB-6432-BD18-6A9C-7722C1C0FE98}"/>
              </a:ext>
            </a:extLst>
          </p:cNvPr>
          <p:cNvSpPr/>
          <p:nvPr/>
        </p:nvSpPr>
        <p:spPr>
          <a:xfrm>
            <a:off x="1951132" y="1710702"/>
            <a:ext cx="2675733" cy="1378021"/>
          </a:xfrm>
          <a:prstGeom prst="roundRect">
            <a:avLst/>
          </a:prstGeom>
          <a:solidFill>
            <a:srgbClr val="AEC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3F32235-A934-7002-090E-EF4498B7E7E8}"/>
              </a:ext>
            </a:extLst>
          </p:cNvPr>
          <p:cNvSpPr txBox="1"/>
          <p:nvPr/>
        </p:nvSpPr>
        <p:spPr>
          <a:xfrm>
            <a:off x="1827406" y="1922658"/>
            <a:ext cx="2923183" cy="830997"/>
          </a:xfrm>
          <a:prstGeom prst="rect">
            <a:avLst/>
          </a:prstGeom>
          <a:noFill/>
        </p:spPr>
        <p:txBody>
          <a:bodyPr wrap="square" rtlCol="0">
            <a:spAutoFit/>
          </a:bodyPr>
          <a:lstStyle/>
          <a:p>
            <a:pPr algn="ctr"/>
            <a:r>
              <a:rPr lang="en-US" sz="2400" dirty="0">
                <a:latin typeface="+mj-lt"/>
                <a:cs typeface="Arial" panose="020B0604020202020204" pitchFamily="34" charset="0"/>
              </a:rPr>
              <a:t>Earlier onset </a:t>
            </a:r>
          </a:p>
          <a:p>
            <a:pPr algn="ctr"/>
            <a:r>
              <a:rPr lang="en-US" sz="2400" dirty="0">
                <a:latin typeface="+mj-lt"/>
                <a:cs typeface="Arial" panose="020B0604020202020204" pitchFamily="34" charset="0"/>
              </a:rPr>
              <a:t>of blooms</a:t>
            </a:r>
          </a:p>
        </p:txBody>
      </p:sp>
      <p:sp>
        <p:nvSpPr>
          <p:cNvPr id="11" name="Rectangle: Rounded Corners 10">
            <a:extLst>
              <a:ext uri="{FF2B5EF4-FFF2-40B4-BE49-F238E27FC236}">
                <a16:creationId xmlns:a16="http://schemas.microsoft.com/office/drawing/2014/main" id="{6EB635E3-E512-6AC9-B606-0AE77C387085}"/>
              </a:ext>
            </a:extLst>
          </p:cNvPr>
          <p:cNvSpPr/>
          <p:nvPr/>
        </p:nvSpPr>
        <p:spPr>
          <a:xfrm>
            <a:off x="1951132" y="3259146"/>
            <a:ext cx="2675733" cy="2577450"/>
          </a:xfrm>
          <a:prstGeom prst="roundRect">
            <a:avLst/>
          </a:prstGeom>
          <a:solidFill>
            <a:srgbClr val="AEC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mj-lt"/>
              </a:rPr>
              <a:t>“All models are wrong, some are useful” </a:t>
            </a:r>
          </a:p>
          <a:p>
            <a:endParaRPr lang="en-US" sz="2400" dirty="0">
              <a:solidFill>
                <a:schemeClr val="tx1"/>
              </a:solidFill>
              <a:latin typeface="+mj-lt"/>
            </a:endParaRPr>
          </a:p>
          <a:p>
            <a:r>
              <a:rPr lang="en-US" sz="2400" dirty="0">
                <a:solidFill>
                  <a:schemeClr val="tx1"/>
                </a:solidFill>
                <a:latin typeface="+mj-lt"/>
              </a:rPr>
              <a:t>–George Box, 1976</a:t>
            </a:r>
          </a:p>
        </p:txBody>
      </p:sp>
    </p:spTree>
    <p:extLst>
      <p:ext uri="{BB962C8B-B14F-4D97-AF65-F5344CB8AC3E}">
        <p14:creationId xmlns:p14="http://schemas.microsoft.com/office/powerpoint/2010/main" val="3786013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959B-1337-25A0-2478-B0FC3A7F888B}"/>
              </a:ext>
            </a:extLst>
          </p:cNvPr>
          <p:cNvSpPr txBox="1">
            <a:spLocks/>
          </p:cNvSpPr>
          <p:nvPr/>
        </p:nvSpPr>
        <p:spPr>
          <a:xfrm>
            <a:off x="0" y="18255"/>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Parameterizing Models</a:t>
            </a:r>
          </a:p>
        </p:txBody>
      </p:sp>
      <p:sp>
        <p:nvSpPr>
          <p:cNvPr id="5" name="TextBox 4">
            <a:extLst>
              <a:ext uri="{FF2B5EF4-FFF2-40B4-BE49-F238E27FC236}">
                <a16:creationId xmlns:a16="http://schemas.microsoft.com/office/drawing/2014/main" id="{32CE6C13-4FAF-B9BF-6734-394B49AFED24}"/>
              </a:ext>
            </a:extLst>
          </p:cNvPr>
          <p:cNvSpPr txBox="1"/>
          <p:nvPr/>
        </p:nvSpPr>
        <p:spPr>
          <a:xfrm>
            <a:off x="302491" y="1324557"/>
            <a:ext cx="3877657"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Modeling impacts of storm scour and selective dredging at Conowingo Reservoir, Maryland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Critical component is the influence of sediment on nutrient water quality in the water column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Customized lab analysis to populate model </a:t>
            </a:r>
          </a:p>
          <a:p>
            <a:endParaRPr lang="en-US" sz="2400" dirty="0"/>
          </a:p>
          <a:p>
            <a:endParaRPr lang="en-US" sz="2400" dirty="0"/>
          </a:p>
        </p:txBody>
      </p:sp>
      <p:pic>
        <p:nvPicPr>
          <p:cNvPr id="6" name="Picture 5" descr="Shape&#10;&#10;Description automatically generated with medium confidence">
            <a:extLst>
              <a:ext uri="{FF2B5EF4-FFF2-40B4-BE49-F238E27FC236}">
                <a16:creationId xmlns:a16="http://schemas.microsoft.com/office/drawing/2014/main" id="{6DC2BC5B-704B-74F1-91E5-EA47A046D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148" y="778297"/>
            <a:ext cx="4515725" cy="5014555"/>
          </a:xfrm>
          <a:prstGeom prst="rect">
            <a:avLst/>
          </a:prstGeom>
        </p:spPr>
      </p:pic>
      <p:pic>
        <p:nvPicPr>
          <p:cNvPr id="7" name="Picture 6">
            <a:extLst>
              <a:ext uri="{FF2B5EF4-FFF2-40B4-BE49-F238E27FC236}">
                <a16:creationId xmlns:a16="http://schemas.microsoft.com/office/drawing/2014/main" id="{318429C2-4720-7F90-A927-F377FB941377}"/>
              </a:ext>
            </a:extLst>
          </p:cNvPr>
          <p:cNvPicPr>
            <a:picLocks noChangeAspect="1"/>
          </p:cNvPicPr>
          <p:nvPr/>
        </p:nvPicPr>
        <p:blipFill>
          <a:blip r:embed="rId3"/>
          <a:stretch>
            <a:fillRect/>
          </a:stretch>
        </p:blipFill>
        <p:spPr>
          <a:xfrm>
            <a:off x="7833215" y="1628643"/>
            <a:ext cx="4230287" cy="4924251"/>
          </a:xfrm>
          <a:prstGeom prst="rect">
            <a:avLst/>
          </a:prstGeom>
        </p:spPr>
      </p:pic>
      <p:pic>
        <p:nvPicPr>
          <p:cNvPr id="4" name="Picture 3" descr="A picture containing indoor, container, tray, plastic&#10;&#10;AI-generated content may be incorrect.">
            <a:extLst>
              <a:ext uri="{FF2B5EF4-FFF2-40B4-BE49-F238E27FC236}">
                <a16:creationId xmlns:a16="http://schemas.microsoft.com/office/drawing/2014/main" id="{DB2177C2-EED9-40FF-E340-9101CA57828C}"/>
              </a:ext>
            </a:extLst>
          </p:cNvPr>
          <p:cNvPicPr>
            <a:picLocks noChangeAspect="1"/>
          </p:cNvPicPr>
          <p:nvPr/>
        </p:nvPicPr>
        <p:blipFill>
          <a:blip r:embed="rId4"/>
          <a:stretch>
            <a:fillRect/>
          </a:stretch>
        </p:blipFill>
        <p:spPr>
          <a:xfrm>
            <a:off x="4180148" y="4739425"/>
            <a:ext cx="2464147" cy="1848111"/>
          </a:xfrm>
          <a:prstGeom prst="rect">
            <a:avLst/>
          </a:prstGeom>
        </p:spPr>
      </p:pic>
    </p:spTree>
    <p:extLst>
      <p:ext uri="{BB962C8B-B14F-4D97-AF65-F5344CB8AC3E}">
        <p14:creationId xmlns:p14="http://schemas.microsoft.com/office/powerpoint/2010/main" val="1057887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641887" y="3660688"/>
            <a:ext cx="6711746" cy="2426418"/>
          </a:xfrm>
        </p:spPr>
        <p:txBody>
          <a:bodyPr>
            <a:normAutofit fontScale="85000" lnSpcReduction="20000"/>
          </a:bodyPr>
          <a:lstStyle/>
          <a:p>
            <a:endParaRPr lang="en-US" sz="1200" dirty="0"/>
          </a:p>
          <a:p>
            <a:r>
              <a:rPr lang="en-US" sz="1200" dirty="0"/>
              <a:t>USACE-ERDC-EL-EPW</a:t>
            </a:r>
          </a:p>
          <a:p>
            <a:r>
              <a:rPr lang="en-US" sz="1200" dirty="0"/>
              <a:t>Water Quality and Contaminant Modeling</a:t>
            </a:r>
          </a:p>
          <a:p>
            <a:endParaRPr lang="en-US" sz="1200" dirty="0"/>
          </a:p>
          <a:p>
            <a:r>
              <a:rPr lang="en-US" sz="1200" b="0" dirty="0"/>
              <a:t>Jodi L. Ryder</a:t>
            </a:r>
          </a:p>
          <a:p>
            <a:r>
              <a:rPr lang="en-US" sz="1200" b="0" dirty="0">
                <a:hlinkClick r:id="rId2"/>
              </a:rPr>
              <a:t>Jodi.L.Ryder@usace.army.mil</a:t>
            </a:r>
            <a:endParaRPr lang="en-US" sz="1200" b="0" dirty="0"/>
          </a:p>
          <a:p>
            <a:r>
              <a:rPr lang="en-US" sz="1200" b="0" dirty="0"/>
              <a:t>601-631-1852</a:t>
            </a:r>
          </a:p>
          <a:p>
            <a:endParaRPr lang="en-US" sz="1200" b="0" dirty="0"/>
          </a:p>
          <a:p>
            <a:r>
              <a:rPr lang="en-US" sz="1200" b="0" dirty="0"/>
              <a:t>Todd E. Steissberg</a:t>
            </a:r>
          </a:p>
          <a:p>
            <a:r>
              <a:rPr lang="en-US" sz="1200" b="0" dirty="0">
                <a:hlinkClick r:id="rId3"/>
              </a:rPr>
              <a:t>Todd.E.Steissberg@usace.army.mil</a:t>
            </a:r>
            <a:endParaRPr lang="en-US" sz="1200" b="0" dirty="0"/>
          </a:p>
          <a:p>
            <a:r>
              <a:rPr lang="en-US" sz="1200" b="0" dirty="0"/>
              <a:t>530-574-5572</a:t>
            </a:r>
          </a:p>
          <a:p>
            <a:endParaRPr lang="en-US" sz="1200" dirty="0"/>
          </a:p>
          <a:p>
            <a:r>
              <a:rPr lang="en-US" sz="1200" b="0" dirty="0">
                <a:latin typeface="Arial"/>
                <a:ea typeface="ＭＳ Ｐゴシック"/>
                <a:cs typeface="Arial"/>
              </a:rPr>
              <a:t>Brooke S. Weaver</a:t>
            </a:r>
            <a:endParaRPr lang="en-US" dirty="0"/>
          </a:p>
          <a:p>
            <a:r>
              <a:rPr lang="en-US" sz="1200" b="0" dirty="0">
                <a:latin typeface="Arial"/>
                <a:ea typeface="ＭＳ Ｐゴシック"/>
                <a:cs typeface="Arial"/>
              </a:rPr>
              <a:t>Branch Chief EPW</a:t>
            </a:r>
          </a:p>
          <a:p>
            <a:r>
              <a:rPr lang="en-US" sz="1200" b="0" dirty="0">
                <a:latin typeface="Arial"/>
                <a:ea typeface="ＭＳ Ｐゴシック"/>
                <a:cs typeface="Arial"/>
              </a:rPr>
              <a:t>Brooke.S.Weaver@usace.army.mil</a:t>
            </a:r>
          </a:p>
          <a:p>
            <a:r>
              <a:rPr lang="en-US" sz="1200" b="0" dirty="0">
                <a:latin typeface="Arial"/>
                <a:ea typeface="ＭＳ Ｐゴシック"/>
                <a:cs typeface="Arial"/>
              </a:rPr>
              <a:t>601-634-3705</a:t>
            </a:r>
            <a:endParaRPr lang="en-US" sz="1200" b="0" dirty="0"/>
          </a:p>
          <a:p>
            <a:endParaRPr lang="en-US" sz="1200" b="0" dirty="0"/>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9" name="Title 1"/>
          <p:cNvSpPr>
            <a:spLocks noGrp="1"/>
          </p:cNvSpPr>
          <p:nvPr>
            <p:ph type="title"/>
          </p:nvPr>
        </p:nvSpPr>
        <p:spPr>
          <a:xfrm>
            <a:off x="387831" y="187544"/>
            <a:ext cx="11700786" cy="806451"/>
          </a:xfrm>
        </p:spPr>
        <p:txBody>
          <a:bodyPr/>
          <a:lstStyle/>
          <a:p>
            <a:r>
              <a:rPr lang="en-US" sz="2800" dirty="0"/>
              <a:t>Team up on Water Quality and Contaminant Modeling Solutions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57827-C34C-4251-B995-96C9C233CCC8}" type="slidenum">
              <a:rPr kumimoji="0" lang="en-US" sz="750" b="1" i="0" u="none" strike="noStrike" kern="1200" cap="none" spc="0" normalizeH="0" baseline="0" noProof="0" smtClean="0">
                <a:ln>
                  <a:noFill/>
                </a:ln>
                <a:solidFill>
                  <a:srgbClr val="898989"/>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750" b="1" i="0" u="none" strike="noStrike" kern="1200" cap="none" spc="0" normalizeH="0" baseline="0" noProof="0">
              <a:ln>
                <a:noFill/>
              </a:ln>
              <a:solidFill>
                <a:srgbClr val="898989"/>
              </a:solidFill>
              <a:effectLst/>
              <a:uLnTx/>
              <a:uFillTx/>
              <a:latin typeface="Arial"/>
              <a:ea typeface="+mn-ea"/>
              <a:cs typeface="Arial" pitchFamily="34" charset="0"/>
            </a:endParaRPr>
          </a:p>
        </p:txBody>
      </p:sp>
      <p:sp>
        <p:nvSpPr>
          <p:cNvPr id="11" name="TextBox 10"/>
          <p:cNvSpPr txBox="1"/>
          <p:nvPr/>
        </p:nvSpPr>
        <p:spPr>
          <a:xfrm>
            <a:off x="8793823" y="675113"/>
            <a:ext cx="1847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a:extLst>
              <a:ext uri="{FF2B5EF4-FFF2-40B4-BE49-F238E27FC236}">
                <a16:creationId xmlns:a16="http://schemas.microsoft.com/office/drawing/2014/main" id="{E84747F5-0C1C-429D-BAA3-D7DD458DA55E}"/>
              </a:ext>
            </a:extLst>
          </p:cNvPr>
          <p:cNvPicPr>
            <a:picLocks noChangeAspect="1"/>
          </p:cNvPicPr>
          <p:nvPr/>
        </p:nvPicPr>
        <p:blipFill>
          <a:blip r:embed="rId4"/>
          <a:stretch>
            <a:fillRect/>
          </a:stretch>
        </p:blipFill>
        <p:spPr>
          <a:xfrm>
            <a:off x="725943" y="1260521"/>
            <a:ext cx="1956954" cy="2017792"/>
          </a:xfrm>
          <a:prstGeom prst="rect">
            <a:avLst/>
          </a:prstGeom>
        </p:spPr>
      </p:pic>
      <p:pic>
        <p:nvPicPr>
          <p:cNvPr id="4" name="Picture 3" descr="A picture containing accessory, umbrella&#10;&#10;Description automatically generated">
            <a:extLst>
              <a:ext uri="{FF2B5EF4-FFF2-40B4-BE49-F238E27FC236}">
                <a16:creationId xmlns:a16="http://schemas.microsoft.com/office/drawing/2014/main" id="{31A76BC0-F671-4DBE-A8B6-93CA02CE09D9}"/>
              </a:ext>
            </a:extLst>
          </p:cNvPr>
          <p:cNvPicPr>
            <a:picLocks noChangeAspect="1"/>
          </p:cNvPicPr>
          <p:nvPr/>
        </p:nvPicPr>
        <p:blipFill>
          <a:blip r:embed="rId5"/>
          <a:stretch>
            <a:fillRect/>
          </a:stretch>
        </p:blipFill>
        <p:spPr>
          <a:xfrm>
            <a:off x="5111565" y="1634008"/>
            <a:ext cx="2322153" cy="2322153"/>
          </a:xfrm>
          <a:prstGeom prst="rect">
            <a:avLst/>
          </a:prstGeom>
          <a:solidFill>
            <a:srgbClr val="D8D8D8"/>
          </a:solidFill>
        </p:spPr>
      </p:pic>
      <p:pic>
        <p:nvPicPr>
          <p:cNvPr id="12" name="Picture 11"/>
          <p:cNvPicPr>
            <a:picLocks noChangeAspect="1"/>
          </p:cNvPicPr>
          <p:nvPr/>
        </p:nvPicPr>
        <p:blipFill>
          <a:blip r:embed="rId6"/>
          <a:stretch>
            <a:fillRect/>
          </a:stretch>
        </p:blipFill>
        <p:spPr>
          <a:xfrm>
            <a:off x="8802915" y="3061454"/>
            <a:ext cx="1110099" cy="599234"/>
          </a:xfrm>
          <a:prstGeom prst="rect">
            <a:avLst/>
          </a:prstGeom>
        </p:spPr>
      </p:pic>
      <p:pic>
        <p:nvPicPr>
          <p:cNvPr id="18" name="Picture 17"/>
          <p:cNvPicPr>
            <a:picLocks noChangeAspect="1"/>
          </p:cNvPicPr>
          <p:nvPr/>
        </p:nvPicPr>
        <p:blipFill>
          <a:blip r:embed="rId7"/>
          <a:stretch>
            <a:fillRect/>
          </a:stretch>
        </p:blipFill>
        <p:spPr>
          <a:xfrm>
            <a:off x="10113573" y="5053298"/>
            <a:ext cx="1605272" cy="388883"/>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23726" y="3481668"/>
            <a:ext cx="948986" cy="948986"/>
          </a:xfrm>
          <a:prstGeom prst="rect">
            <a:avLst/>
          </a:prstGeom>
        </p:spPr>
      </p:pic>
      <p:pic>
        <p:nvPicPr>
          <p:cNvPr id="15" name="Picture 14"/>
          <p:cNvPicPr>
            <a:picLocks noChangeAspect="1"/>
          </p:cNvPicPr>
          <p:nvPr/>
        </p:nvPicPr>
        <p:blipFill>
          <a:blip r:embed="rId9"/>
          <a:stretch>
            <a:fillRect/>
          </a:stretch>
        </p:blipFill>
        <p:spPr>
          <a:xfrm>
            <a:off x="8775663" y="1831749"/>
            <a:ext cx="1149790" cy="1154855"/>
          </a:xfrm>
          <a:prstGeom prst="rect">
            <a:avLst/>
          </a:prstGeom>
        </p:spPr>
      </p:pic>
      <p:pic>
        <p:nvPicPr>
          <p:cNvPr id="3074" name="Picture 2">
            <a:extLst>
              <a:ext uri="{FF2B5EF4-FFF2-40B4-BE49-F238E27FC236}">
                <a16:creationId xmlns:a16="http://schemas.microsoft.com/office/drawing/2014/main" id="{84B47A25-7EAC-47F8-9095-3FAAEF0885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0047" y="4534883"/>
            <a:ext cx="1600200" cy="324365"/>
          </a:xfrm>
          <a:prstGeom prst="rect">
            <a:avLst/>
          </a:prstGeom>
          <a:solidFill>
            <a:srgbClr val="D8D8D8"/>
          </a:solidFill>
        </p:spPr>
      </p:pic>
      <p:sp>
        <p:nvSpPr>
          <p:cNvPr id="6" name="TextBox 5">
            <a:extLst>
              <a:ext uri="{FF2B5EF4-FFF2-40B4-BE49-F238E27FC236}">
                <a16:creationId xmlns:a16="http://schemas.microsoft.com/office/drawing/2014/main" id="{82A1A0CE-1D37-49F4-B673-1D465A1B97CA}"/>
              </a:ext>
            </a:extLst>
          </p:cNvPr>
          <p:cNvSpPr txBox="1"/>
          <p:nvPr/>
        </p:nvSpPr>
        <p:spPr>
          <a:xfrm>
            <a:off x="5040849" y="1176994"/>
            <a:ext cx="2736647" cy="369332"/>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Programs and </a:t>
            </a:r>
            <a:r>
              <a:rPr lang="en-US" b="1" dirty="0">
                <a:solidFill>
                  <a:prstClr val="white"/>
                </a:solidFill>
                <a:latin typeface="Arial"/>
              </a:rPr>
              <a:t>Partners</a:t>
            </a:r>
            <a:endParaRPr kumimoji="0" lang="en-US" sz="1800" b="1" i="0" u="none" strike="noStrike" kern="1200" cap="none" spc="0" normalizeH="0" baseline="0" noProof="0" dirty="0">
              <a:ln>
                <a:noFill/>
              </a:ln>
              <a:solidFill>
                <a:prstClr val="white"/>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0B98D340-CB78-4CAD-8E1E-51A5A869CEB0}"/>
              </a:ext>
            </a:extLst>
          </p:cNvPr>
          <p:cNvPicPr>
            <a:picLocks noChangeAspect="1"/>
          </p:cNvPicPr>
          <p:nvPr/>
        </p:nvPicPr>
        <p:blipFill>
          <a:blip r:embed="rId11"/>
          <a:stretch>
            <a:fillRect/>
          </a:stretch>
        </p:blipFill>
        <p:spPr>
          <a:xfrm>
            <a:off x="10282302" y="1361660"/>
            <a:ext cx="1476900" cy="908156"/>
          </a:xfrm>
          <a:prstGeom prst="rect">
            <a:avLst/>
          </a:prstGeom>
        </p:spPr>
      </p:pic>
      <p:pic>
        <p:nvPicPr>
          <p:cNvPr id="33" name="Picture 32">
            <a:extLst>
              <a:ext uri="{FF2B5EF4-FFF2-40B4-BE49-F238E27FC236}">
                <a16:creationId xmlns:a16="http://schemas.microsoft.com/office/drawing/2014/main" id="{76A55155-3954-49AA-971C-825D9164096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21649" y="3794336"/>
            <a:ext cx="1111115" cy="557186"/>
          </a:xfrm>
          <a:prstGeom prst="rect">
            <a:avLst/>
          </a:prstGeom>
        </p:spPr>
      </p:pic>
      <p:pic>
        <p:nvPicPr>
          <p:cNvPr id="35" name="Picture 34">
            <a:extLst>
              <a:ext uri="{FF2B5EF4-FFF2-40B4-BE49-F238E27FC236}">
                <a16:creationId xmlns:a16="http://schemas.microsoft.com/office/drawing/2014/main" id="{6B3A813C-6033-4F99-A711-B6A17AB30F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05471" y="2606969"/>
            <a:ext cx="785497" cy="822031"/>
          </a:xfrm>
          <a:prstGeom prst="rect">
            <a:avLst/>
          </a:prstGeom>
        </p:spPr>
      </p:pic>
      <p:grpSp>
        <p:nvGrpSpPr>
          <p:cNvPr id="13" name="Group 12">
            <a:extLst>
              <a:ext uri="{FF2B5EF4-FFF2-40B4-BE49-F238E27FC236}">
                <a16:creationId xmlns:a16="http://schemas.microsoft.com/office/drawing/2014/main" id="{5517916E-9F45-A35F-CEF3-D4E5B4624C0C}"/>
              </a:ext>
            </a:extLst>
          </p:cNvPr>
          <p:cNvGrpSpPr>
            <a:grpSpLocks noChangeAspect="1"/>
          </p:cNvGrpSpPr>
          <p:nvPr/>
        </p:nvGrpSpPr>
        <p:grpSpPr>
          <a:xfrm>
            <a:off x="10119122" y="4512639"/>
            <a:ext cx="1599723" cy="368854"/>
            <a:chOff x="5981509" y="3358877"/>
            <a:chExt cx="2935298" cy="676802"/>
          </a:xfrm>
        </p:grpSpPr>
        <p:sp>
          <p:nvSpPr>
            <p:cNvPr id="8" name="Rectangle 7">
              <a:extLst>
                <a:ext uri="{FF2B5EF4-FFF2-40B4-BE49-F238E27FC236}">
                  <a16:creationId xmlns:a16="http://schemas.microsoft.com/office/drawing/2014/main" id="{0FCD66C1-9234-6F52-E3EE-55A02B9E5A28}"/>
                </a:ext>
              </a:extLst>
            </p:cNvPr>
            <p:cNvSpPr/>
            <p:nvPr/>
          </p:nvSpPr>
          <p:spPr>
            <a:xfrm>
              <a:off x="5981509" y="3358877"/>
              <a:ext cx="2935298" cy="676802"/>
            </a:xfrm>
            <a:prstGeom prst="rect">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 name="Picture 6">
              <a:extLst>
                <a:ext uri="{FF2B5EF4-FFF2-40B4-BE49-F238E27FC236}">
                  <a16:creationId xmlns:a16="http://schemas.microsoft.com/office/drawing/2014/main" id="{3D4F0809-1FDC-3A1D-0D3C-70C7B0995E9F}"/>
                </a:ext>
              </a:extLst>
            </p:cNvPr>
            <p:cNvPicPr>
              <a:picLocks noChangeAspect="1"/>
            </p:cNvPicPr>
            <p:nvPr/>
          </p:nvPicPr>
          <p:blipFill>
            <a:blip r:embed="rId14"/>
            <a:stretch>
              <a:fillRect/>
            </a:stretch>
          </p:blipFill>
          <p:spPr>
            <a:xfrm>
              <a:off x="6129463" y="3395202"/>
              <a:ext cx="2740054" cy="610211"/>
            </a:xfrm>
            <a:prstGeom prst="rect">
              <a:avLst/>
            </a:prstGeom>
            <a:solidFill>
              <a:schemeClr val="bg1"/>
            </a:solidFill>
          </p:spPr>
        </p:pic>
      </p:grpSp>
      <p:pic>
        <p:nvPicPr>
          <p:cNvPr id="1028" name="Picture 4" descr="DRI">
            <a:extLst>
              <a:ext uri="{FF2B5EF4-FFF2-40B4-BE49-F238E27FC236}">
                <a16:creationId xmlns:a16="http://schemas.microsoft.com/office/drawing/2014/main" id="{04AAEFFE-5718-85B7-E799-D677165A72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83057" y="3576402"/>
            <a:ext cx="784851" cy="786384"/>
          </a:xfrm>
          <a:prstGeom prst="rect">
            <a:avLst/>
          </a:prstGeom>
          <a:solidFill>
            <a:srgbClr val="D8D8D8"/>
          </a:solidFill>
        </p:spPr>
      </p:pic>
      <p:pic>
        <p:nvPicPr>
          <p:cNvPr id="19" name="Picture 18">
            <a:extLst>
              <a:ext uri="{FF2B5EF4-FFF2-40B4-BE49-F238E27FC236}">
                <a16:creationId xmlns:a16="http://schemas.microsoft.com/office/drawing/2014/main" id="{4EBA691A-85A5-AFD1-75F6-DC4CDF83019A}"/>
              </a:ext>
            </a:extLst>
          </p:cNvPr>
          <p:cNvPicPr>
            <a:picLocks noChangeAspect="1"/>
          </p:cNvPicPr>
          <p:nvPr/>
        </p:nvPicPr>
        <p:blipFill>
          <a:blip r:embed="rId16"/>
          <a:stretch>
            <a:fillRect/>
          </a:stretch>
        </p:blipFill>
        <p:spPr>
          <a:xfrm>
            <a:off x="7248812" y="4501119"/>
            <a:ext cx="1009078" cy="786384"/>
          </a:xfrm>
          <a:prstGeom prst="rect">
            <a:avLst/>
          </a:prstGeom>
        </p:spPr>
      </p:pic>
      <p:pic>
        <p:nvPicPr>
          <p:cNvPr id="3" name="Picture 2">
            <a:extLst>
              <a:ext uri="{FF2B5EF4-FFF2-40B4-BE49-F238E27FC236}">
                <a16:creationId xmlns:a16="http://schemas.microsoft.com/office/drawing/2014/main" id="{B326CD2B-DA47-9152-6517-07E5872EB280}"/>
              </a:ext>
            </a:extLst>
          </p:cNvPr>
          <p:cNvPicPr>
            <a:picLocks noChangeAspect="1"/>
          </p:cNvPicPr>
          <p:nvPr/>
        </p:nvPicPr>
        <p:blipFill>
          <a:blip r:embed="rId17"/>
          <a:stretch>
            <a:fillRect/>
          </a:stretch>
        </p:blipFill>
        <p:spPr>
          <a:xfrm>
            <a:off x="2856485" y="1257301"/>
            <a:ext cx="2123992" cy="2017792"/>
          </a:xfrm>
          <a:prstGeom prst="rect">
            <a:avLst/>
          </a:prstGeom>
        </p:spPr>
      </p:pic>
      <p:grpSp>
        <p:nvGrpSpPr>
          <p:cNvPr id="32" name="Group 31">
            <a:extLst>
              <a:ext uri="{FF2B5EF4-FFF2-40B4-BE49-F238E27FC236}">
                <a16:creationId xmlns:a16="http://schemas.microsoft.com/office/drawing/2014/main" id="{5462E19B-490A-4987-A572-0D362C11FC97}"/>
              </a:ext>
            </a:extLst>
          </p:cNvPr>
          <p:cNvGrpSpPr/>
          <p:nvPr/>
        </p:nvGrpSpPr>
        <p:grpSpPr>
          <a:xfrm>
            <a:off x="8352257" y="5019012"/>
            <a:ext cx="1597990" cy="561008"/>
            <a:chOff x="4665152" y="5430906"/>
            <a:chExt cx="1597990" cy="561008"/>
          </a:xfrm>
        </p:grpSpPr>
        <p:sp>
          <p:nvSpPr>
            <p:cNvPr id="22" name="Rectangle 21">
              <a:extLst>
                <a:ext uri="{FF2B5EF4-FFF2-40B4-BE49-F238E27FC236}">
                  <a16:creationId xmlns:a16="http://schemas.microsoft.com/office/drawing/2014/main" id="{7F8B84B0-B77B-1BF5-2D09-A2278DBE1AF1}"/>
                </a:ext>
              </a:extLst>
            </p:cNvPr>
            <p:cNvSpPr/>
            <p:nvPr/>
          </p:nvSpPr>
          <p:spPr>
            <a:xfrm>
              <a:off x="4665152" y="5430906"/>
              <a:ext cx="1597990" cy="5610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Clemson University wordmark.">
              <a:extLst>
                <a:ext uri="{FF2B5EF4-FFF2-40B4-BE49-F238E27FC236}">
                  <a16:creationId xmlns:a16="http://schemas.microsoft.com/office/drawing/2014/main" id="{E069B53E-F1F4-2085-BA0C-7387B3F09678}"/>
                </a:ext>
              </a:extLst>
            </p:cNvPr>
            <p:cNvPicPr>
              <a:picLocks noChangeAspect="1"/>
            </p:cNvPicPr>
            <p:nvPr/>
          </p:nvPicPr>
          <p:blipFill>
            <a:blip r:embed="rId18"/>
            <a:stretch>
              <a:fillRect/>
            </a:stretch>
          </p:blipFill>
          <p:spPr>
            <a:xfrm>
              <a:off x="4744163" y="5560435"/>
              <a:ext cx="1496189" cy="330025"/>
            </a:xfrm>
            <a:prstGeom prst="rect">
              <a:avLst/>
            </a:prstGeom>
          </p:spPr>
        </p:pic>
      </p:grpSp>
      <p:grpSp>
        <p:nvGrpSpPr>
          <p:cNvPr id="20" name="Group 19">
            <a:extLst>
              <a:ext uri="{FF2B5EF4-FFF2-40B4-BE49-F238E27FC236}">
                <a16:creationId xmlns:a16="http://schemas.microsoft.com/office/drawing/2014/main" id="{2657C221-A576-44C6-BF15-7D89A504B91D}"/>
              </a:ext>
            </a:extLst>
          </p:cNvPr>
          <p:cNvGrpSpPr>
            <a:grpSpLocks noChangeAspect="1"/>
          </p:cNvGrpSpPr>
          <p:nvPr/>
        </p:nvGrpSpPr>
        <p:grpSpPr>
          <a:xfrm>
            <a:off x="7304794" y="5468930"/>
            <a:ext cx="923460" cy="786384"/>
            <a:chOff x="7419741" y="3913970"/>
            <a:chExt cx="1083731" cy="922865"/>
          </a:xfrm>
        </p:grpSpPr>
        <p:sp>
          <p:nvSpPr>
            <p:cNvPr id="26" name="Rectangle 25">
              <a:extLst>
                <a:ext uri="{FF2B5EF4-FFF2-40B4-BE49-F238E27FC236}">
                  <a16:creationId xmlns:a16="http://schemas.microsoft.com/office/drawing/2014/main" id="{2B0E482B-A9EC-6B08-B709-0E89B67942CC}"/>
                </a:ext>
              </a:extLst>
            </p:cNvPr>
            <p:cNvSpPr/>
            <p:nvPr/>
          </p:nvSpPr>
          <p:spPr>
            <a:xfrm>
              <a:off x="7419741" y="3913970"/>
              <a:ext cx="1083731" cy="9228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C7EA7D08-FFCF-263E-75B7-14D0ACA802B7}"/>
                </a:ext>
              </a:extLst>
            </p:cNvPr>
            <p:cNvPicPr>
              <a:picLocks noChangeAspect="1"/>
            </p:cNvPicPr>
            <p:nvPr/>
          </p:nvPicPr>
          <p:blipFill>
            <a:blip r:embed="rId19"/>
            <a:stretch>
              <a:fillRect/>
            </a:stretch>
          </p:blipFill>
          <p:spPr>
            <a:xfrm>
              <a:off x="7437580" y="4077599"/>
              <a:ext cx="1048249" cy="631240"/>
            </a:xfrm>
            <a:prstGeom prst="rect">
              <a:avLst/>
            </a:prstGeom>
          </p:spPr>
        </p:pic>
      </p:grpSp>
      <p:grpSp>
        <p:nvGrpSpPr>
          <p:cNvPr id="21" name="Group 20">
            <a:extLst>
              <a:ext uri="{FF2B5EF4-FFF2-40B4-BE49-F238E27FC236}">
                <a16:creationId xmlns:a16="http://schemas.microsoft.com/office/drawing/2014/main" id="{A56C454F-9B45-46E5-8A23-F40C012BDE3A}"/>
              </a:ext>
            </a:extLst>
          </p:cNvPr>
          <p:cNvGrpSpPr>
            <a:grpSpLocks noChangeAspect="1"/>
          </p:cNvGrpSpPr>
          <p:nvPr/>
        </p:nvGrpSpPr>
        <p:grpSpPr>
          <a:xfrm>
            <a:off x="10074090" y="2606969"/>
            <a:ext cx="795494" cy="786384"/>
            <a:chOff x="8502064" y="3037204"/>
            <a:chExt cx="929294" cy="918652"/>
          </a:xfrm>
        </p:grpSpPr>
        <p:sp>
          <p:nvSpPr>
            <p:cNvPr id="31" name="Rectangle 30">
              <a:extLst>
                <a:ext uri="{FF2B5EF4-FFF2-40B4-BE49-F238E27FC236}">
                  <a16:creationId xmlns:a16="http://schemas.microsoft.com/office/drawing/2014/main" id="{CD4EF9D2-4271-0714-0AE2-0434C6CB0872}"/>
                </a:ext>
              </a:extLst>
            </p:cNvPr>
            <p:cNvSpPr/>
            <p:nvPr/>
          </p:nvSpPr>
          <p:spPr>
            <a:xfrm>
              <a:off x="8502064" y="3041457"/>
              <a:ext cx="914399" cy="914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FA3A5A63-DCF8-8616-3D32-B8259C658C11}"/>
                </a:ext>
              </a:extLst>
            </p:cNvPr>
            <p:cNvPicPr>
              <a:picLocks noChangeAspect="1"/>
            </p:cNvPicPr>
            <p:nvPr/>
          </p:nvPicPr>
          <p:blipFill>
            <a:blip r:embed="rId20"/>
            <a:stretch>
              <a:fillRect/>
            </a:stretch>
          </p:blipFill>
          <p:spPr>
            <a:xfrm>
              <a:off x="8512539" y="3037204"/>
              <a:ext cx="918819" cy="912192"/>
            </a:xfrm>
            <a:prstGeom prst="rect">
              <a:avLst/>
            </a:prstGeom>
          </p:spPr>
        </p:pic>
      </p:grpSp>
      <p:sp>
        <p:nvSpPr>
          <p:cNvPr id="40" name="Rectangle 39">
            <a:extLst>
              <a:ext uri="{FF2B5EF4-FFF2-40B4-BE49-F238E27FC236}">
                <a16:creationId xmlns:a16="http://schemas.microsoft.com/office/drawing/2014/main" id="{49C332A3-10BC-4DD2-BF5F-3EFE4AD267DE}"/>
              </a:ext>
            </a:extLst>
          </p:cNvPr>
          <p:cNvSpPr/>
          <p:nvPr/>
        </p:nvSpPr>
        <p:spPr>
          <a:xfrm>
            <a:off x="7777496" y="3560501"/>
            <a:ext cx="908426" cy="780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6" name="Picture 2" descr="a logo with wordmark">
            <a:extLst>
              <a:ext uri="{FF2B5EF4-FFF2-40B4-BE49-F238E27FC236}">
                <a16:creationId xmlns:a16="http://schemas.microsoft.com/office/drawing/2014/main" id="{2CDFF1F5-B922-41E0-8B67-643C9851DAB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68754" y="3562058"/>
            <a:ext cx="578271" cy="71847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Logo, company name&#10;&#10;Description automatically generated">
            <a:extLst>
              <a:ext uri="{FF2B5EF4-FFF2-40B4-BE49-F238E27FC236}">
                <a16:creationId xmlns:a16="http://schemas.microsoft.com/office/drawing/2014/main" id="{426CE5CF-A50E-26B7-112D-1954B20BAD9F}"/>
              </a:ext>
            </a:extLst>
          </p:cNvPr>
          <p:cNvPicPr>
            <a:picLocks noChangeAspect="1"/>
          </p:cNvPicPr>
          <p:nvPr/>
        </p:nvPicPr>
        <p:blipFill>
          <a:blip r:embed="rId22"/>
          <a:srcRect t="27445" b="30291"/>
          <a:stretch/>
        </p:blipFill>
        <p:spPr>
          <a:xfrm>
            <a:off x="10122199" y="5589068"/>
            <a:ext cx="1427914" cy="603504"/>
          </a:xfrm>
          <a:prstGeom prst="rect">
            <a:avLst/>
          </a:prstGeom>
          <a:solidFill>
            <a:schemeClr val="bg1"/>
          </a:solidFill>
        </p:spPr>
      </p:pic>
    </p:spTree>
    <p:extLst>
      <p:ext uri="{BB962C8B-B14F-4D97-AF65-F5344CB8AC3E}">
        <p14:creationId xmlns:p14="http://schemas.microsoft.com/office/powerpoint/2010/main" val="1659373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 ">
            <a:extLst>
              <a:ext uri="{FF2B5EF4-FFF2-40B4-BE49-F238E27FC236}">
                <a16:creationId xmlns:a16="http://schemas.microsoft.com/office/drawing/2014/main" id="{E8950281-BB31-1333-4E36-CC11363135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6279" y="1529793"/>
            <a:ext cx="1680752" cy="1356192"/>
          </a:xfrm>
          <a:prstGeom prst="rect">
            <a:avLst/>
          </a:prstGeom>
          <a:noFill/>
        </p:spPr>
      </p:pic>
      <p:sp>
        <p:nvSpPr>
          <p:cNvPr id="2" name="Title 1"/>
          <p:cNvSpPr>
            <a:spLocks noGrp="1"/>
          </p:cNvSpPr>
          <p:nvPr>
            <p:ph type="title"/>
          </p:nvPr>
        </p:nvSpPr>
        <p:spPr>
          <a:xfrm>
            <a:off x="152400" y="228944"/>
            <a:ext cx="11887200" cy="461624"/>
          </a:xfrm>
          <a:noFill/>
          <a:ln w="9525">
            <a:noFill/>
            <a:miter lim="800000"/>
            <a:headEnd/>
            <a:tailEnd/>
          </a:ln>
        </p:spPr>
        <p:txBody>
          <a:bodyPr spcFirstLastPara="1" wrap="square" lIns="91425" tIns="45700" rIns="91425" bIns="45700" anchor="ctr" anchorCtr="0">
            <a:spAutoFit/>
          </a:bodyPr>
          <a:lstStyle/>
          <a:p>
            <a:pPr algn="ctr" defTabSz="977900"/>
            <a:r>
              <a:rPr lang="en-US" sz="2400" kern="1200" dirty="0">
                <a:solidFill>
                  <a:schemeClr val="tx1"/>
                </a:solidFill>
                <a:latin typeface="Arial" pitchFamily="34" charset="0"/>
                <a:ea typeface="+mn-ea"/>
                <a:cs typeface="+mn-cs"/>
              </a:rPr>
              <a:t>Water Quality and Environmental Systems Modeling</a:t>
            </a:r>
          </a:p>
        </p:txBody>
      </p:sp>
      <p:sp>
        <p:nvSpPr>
          <p:cNvPr id="26" name="Content Placeholder 4">
            <a:extLst>
              <a:ext uri="{FF2B5EF4-FFF2-40B4-BE49-F238E27FC236}">
                <a16:creationId xmlns:a16="http://schemas.microsoft.com/office/drawing/2014/main" id="{9DA24A3F-E0D7-DB83-53A5-FA47C494E569}"/>
              </a:ext>
            </a:extLst>
          </p:cNvPr>
          <p:cNvSpPr>
            <a:spLocks noGrp="1"/>
          </p:cNvSpPr>
          <p:nvPr>
            <p:ph idx="1"/>
          </p:nvPr>
        </p:nvSpPr>
        <p:spPr>
          <a:xfrm>
            <a:off x="221877" y="1439762"/>
            <a:ext cx="3821104" cy="4393319"/>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spAutoFit/>
          </a:bodyPr>
          <a:lstStyle/>
          <a:p>
            <a:pPr marL="0" indent="0">
              <a:spcBef>
                <a:spcPts val="0"/>
              </a:spcBef>
              <a:buClrTx/>
              <a:buNone/>
            </a:pPr>
            <a:r>
              <a:rPr lang="en-US" sz="1600" b="0" dirty="0">
                <a:latin typeface="Calibri" panose="020F0502020204030204" pitchFamily="34" charset="0"/>
                <a:cs typeface="Calibri" panose="020F0502020204030204" pitchFamily="34" charset="0"/>
              </a:rPr>
              <a:t>Water quality modeling tools:</a:t>
            </a:r>
          </a:p>
          <a:p>
            <a:pPr marL="228600" lvl="1" indent="-137160">
              <a:spcBef>
                <a:spcPts val="0"/>
              </a:spcBef>
              <a:buClrTx/>
            </a:pPr>
            <a:r>
              <a:rPr lang="en-US" sz="1600" b="0" dirty="0">
                <a:latin typeface="Calibri" panose="020F0502020204030204" pitchFamily="34" charset="0"/>
                <a:cs typeface="Calibri" panose="020F0502020204030204" pitchFamily="34" charset="0"/>
              </a:rPr>
              <a:t>Watershed Runoff:</a:t>
            </a:r>
          </a:p>
          <a:p>
            <a:pPr marL="457200" lvl="2" indent="-137160">
              <a:spcBef>
                <a:spcPts val="0"/>
              </a:spcBef>
              <a:buClrTx/>
            </a:pPr>
            <a:r>
              <a:rPr lang="en-US" sz="1600" b="0" dirty="0">
                <a:solidFill>
                  <a:srgbClr val="00B0F0"/>
                </a:solidFill>
                <a:latin typeface="Calibri" panose="020F0502020204030204" pitchFamily="34" charset="0"/>
                <a:cs typeface="Calibri" panose="020F0502020204030204" pitchFamily="34" charset="0"/>
              </a:rPr>
              <a:t>GSSHA</a:t>
            </a:r>
            <a:r>
              <a:rPr lang="en-US" sz="1600" b="0" dirty="0">
                <a:latin typeface="Calibri" panose="020F0502020204030204" pitchFamily="34" charset="0"/>
                <a:cs typeface="Calibri" panose="020F0502020204030204" pitchFamily="34" charset="0"/>
              </a:rPr>
              <a:t>: Surface and sub-surface water quality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HEC-HMS</a:t>
            </a:r>
            <a:r>
              <a:rPr lang="en-US" sz="1600" b="0" dirty="0">
                <a:latin typeface="Calibri" panose="020F0502020204030204" pitchFamily="34" charset="0"/>
                <a:cs typeface="Calibri" panose="020F0502020204030204" pitchFamily="34" charset="0"/>
              </a:rPr>
              <a:t>: Surface runoff temperature modeling</a:t>
            </a:r>
          </a:p>
          <a:p>
            <a:pPr marL="457200" lvl="2" indent="-137160">
              <a:spcBef>
                <a:spcPts val="0"/>
              </a:spcBef>
              <a:buClrTx/>
            </a:pPr>
            <a:r>
              <a:rPr lang="en-US" sz="1600" b="0" dirty="0">
                <a:solidFill>
                  <a:schemeClr val="accent5"/>
                </a:solidFill>
                <a:latin typeface="Calibri" panose="020F0502020204030204" pitchFamily="34" charset="0"/>
                <a:cs typeface="Calibri" panose="020F0502020204030204" pitchFamily="34" charset="0"/>
              </a:rPr>
              <a:t>SWAT</a:t>
            </a:r>
            <a:r>
              <a:rPr lang="en-US" sz="1600" b="0" dirty="0">
                <a:latin typeface="Calibri" panose="020F0502020204030204" pitchFamily="34" charset="0"/>
                <a:cs typeface="Calibri" panose="020F0502020204030204" pitchFamily="34" charset="0"/>
              </a:rPr>
              <a:t>: Soil Water Assessment Tool</a:t>
            </a:r>
          </a:p>
          <a:p>
            <a:pPr marL="228600" lvl="1" indent="-137160">
              <a:spcBef>
                <a:spcPts val="0"/>
              </a:spcBef>
              <a:buClrTx/>
            </a:pPr>
            <a:r>
              <a:rPr lang="en-US" sz="1600" b="0" dirty="0">
                <a:latin typeface="Calibri" panose="020F0502020204030204" pitchFamily="34" charset="0"/>
                <a:cs typeface="Calibri" panose="020F0502020204030204" pitchFamily="34" charset="0"/>
              </a:rPr>
              <a:t>Reservoirs:</a:t>
            </a:r>
          </a:p>
          <a:p>
            <a:pPr marL="457200" lvl="2" indent="-137160">
              <a:spcBef>
                <a:spcPts val="0"/>
              </a:spcBef>
              <a:buClrTx/>
            </a:pPr>
            <a:r>
              <a:rPr lang="en-US" sz="1600" b="0" dirty="0">
                <a:solidFill>
                  <a:srgbClr val="92D050"/>
                </a:solidFill>
                <a:latin typeface="Calibri" panose="020F0502020204030204" pitchFamily="34" charset="0"/>
                <a:cs typeface="Calibri" panose="020F0502020204030204" pitchFamily="34" charset="0"/>
              </a:rPr>
              <a:t>CE-QUAL-W2</a:t>
            </a:r>
            <a:r>
              <a:rPr lang="en-US" sz="1600" b="0" dirty="0">
                <a:latin typeface="Calibri" panose="020F0502020204030204" pitchFamily="34" charset="0"/>
                <a:cs typeface="Calibri" panose="020F0502020204030204" pitchFamily="34" charset="0"/>
              </a:rPr>
              <a:t>: 2D reservoir-river hydrodynamics and WQ modeling</a:t>
            </a:r>
          </a:p>
          <a:p>
            <a:pPr marL="457200" lvl="2" indent="-137160">
              <a:spcBef>
                <a:spcPts val="0"/>
              </a:spcBef>
              <a:buClrTx/>
            </a:pPr>
            <a:r>
              <a:rPr lang="en-US" sz="1600" b="0" dirty="0">
                <a:solidFill>
                  <a:schemeClr val="accent4"/>
                </a:solidFill>
                <a:latin typeface="Calibri" panose="020F0502020204030204" pitchFamily="34" charset="0"/>
                <a:cs typeface="Calibri" panose="020F0502020204030204" pitchFamily="34" charset="0"/>
              </a:rPr>
              <a:t>HEC-ResSim</a:t>
            </a:r>
            <a:r>
              <a:rPr lang="en-US" sz="1600" b="0" dirty="0">
                <a:latin typeface="Calibri" panose="020F0502020204030204" pitchFamily="34" charset="0"/>
                <a:cs typeface="Calibri" panose="020F0502020204030204" pitchFamily="34" charset="0"/>
              </a:rPr>
              <a:t>: Reservoir operations and water quality modeling</a:t>
            </a:r>
          </a:p>
          <a:p>
            <a:pPr marL="228600" lvl="1" indent="-137160">
              <a:spcBef>
                <a:spcPts val="0"/>
              </a:spcBef>
              <a:buClrTx/>
            </a:pPr>
            <a:r>
              <a:rPr lang="en-US" sz="1600" b="0" dirty="0">
                <a:latin typeface="Calibri" panose="020F0502020204030204" pitchFamily="34" charset="0"/>
                <a:cs typeface="Calibri" panose="020F0502020204030204" pitchFamily="34" charset="0"/>
              </a:rPr>
              <a:t>Rivers and Floodplains:</a:t>
            </a:r>
          </a:p>
          <a:p>
            <a:pPr marL="457200" lvl="2" indent="-228600">
              <a:spcBef>
                <a:spcPts val="0"/>
              </a:spcBef>
              <a:buClrTx/>
            </a:pPr>
            <a:r>
              <a:rPr lang="en-US" sz="1600" b="0" dirty="0">
                <a:solidFill>
                  <a:schemeClr val="accent4"/>
                </a:solidFill>
                <a:latin typeface="Calibri" panose="020F0502020204030204" pitchFamily="34" charset="0"/>
                <a:cs typeface="Calibri" panose="020F0502020204030204" pitchFamily="34" charset="0"/>
              </a:rPr>
              <a:t>HEC-RAS</a:t>
            </a:r>
            <a:r>
              <a:rPr lang="en-US" sz="1600" b="0" dirty="0">
                <a:latin typeface="Calibri" panose="020F0502020204030204" pitchFamily="34" charset="0"/>
                <a:cs typeface="Calibri" panose="020F0502020204030204" pitchFamily="34" charset="0"/>
              </a:rPr>
              <a:t>: 1D River hydraulics and WQ modeling</a:t>
            </a:r>
          </a:p>
          <a:p>
            <a:pPr marL="457200" lvl="2" indent="-228600">
              <a:spcBef>
                <a:spcPts val="0"/>
              </a:spcBef>
              <a:buClrTx/>
            </a:pPr>
            <a:r>
              <a:rPr lang="en-US" sz="1600" b="0" dirty="0">
                <a:solidFill>
                  <a:srgbClr val="92D050"/>
                </a:solidFill>
                <a:latin typeface="Calibri" panose="020F0502020204030204" pitchFamily="34" charset="0"/>
                <a:cs typeface="Calibri" panose="020F0502020204030204" pitchFamily="34" charset="0"/>
              </a:rPr>
              <a:t>ClearWater-Riverine</a:t>
            </a:r>
            <a:r>
              <a:rPr lang="en-US" sz="1600" b="0" dirty="0">
                <a:latin typeface="Calibri" panose="020F0502020204030204" pitchFamily="34" charset="0"/>
                <a:cs typeface="Calibri" panose="020F0502020204030204" pitchFamily="34" charset="0"/>
              </a:rPr>
              <a:t>: 2D River-floodplain hydraulics and water quality modeling with HEC-RAS-2D</a:t>
            </a:r>
          </a:p>
          <a:p>
            <a:pPr lvl="1">
              <a:lnSpc>
                <a:spcPct val="80000"/>
              </a:lnSpc>
              <a:buClrTx/>
            </a:pPr>
            <a:endParaRPr lang="en-US" sz="1600" b="0" dirty="0">
              <a:solidFill>
                <a:srgbClr val="1294F5"/>
              </a:solid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584A4C1C-BD2D-5EEC-7291-F21D2EDA6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2981" y="1517761"/>
            <a:ext cx="2265145" cy="1394936"/>
          </a:xfrm>
          <a:prstGeom prst="rect">
            <a:avLst/>
          </a:prstGeom>
          <a:ln w="38100">
            <a:solidFill>
              <a:schemeClr val="bg1">
                <a:alpha val="50000"/>
              </a:schemeClr>
            </a:solidFill>
          </a:ln>
        </p:spPr>
      </p:pic>
      <p:sp>
        <p:nvSpPr>
          <p:cNvPr id="25" name="Left Brace 24">
            <a:extLst>
              <a:ext uri="{FF2B5EF4-FFF2-40B4-BE49-F238E27FC236}">
                <a16:creationId xmlns:a16="http://schemas.microsoft.com/office/drawing/2014/main" id="{430B6AAB-0A7C-4BAE-2E1A-1D9ACA21418F}"/>
              </a:ext>
            </a:extLst>
          </p:cNvPr>
          <p:cNvSpPr/>
          <p:nvPr/>
        </p:nvSpPr>
        <p:spPr bwMode="auto">
          <a:xfrm>
            <a:off x="6349848" y="4675381"/>
            <a:ext cx="238092" cy="1381118"/>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charset="0"/>
              <a:ea typeface="+mn-ea"/>
              <a:cs typeface="+mn-cs"/>
            </a:endParaRPr>
          </a:p>
        </p:txBody>
      </p:sp>
      <p:sp>
        <p:nvSpPr>
          <p:cNvPr id="27" name="Left Brace 26">
            <a:extLst>
              <a:ext uri="{FF2B5EF4-FFF2-40B4-BE49-F238E27FC236}">
                <a16:creationId xmlns:a16="http://schemas.microsoft.com/office/drawing/2014/main" id="{7CDCBEEE-1918-CFAF-691F-DBA491325275}"/>
              </a:ext>
            </a:extLst>
          </p:cNvPr>
          <p:cNvSpPr/>
          <p:nvPr/>
        </p:nvSpPr>
        <p:spPr bwMode="auto">
          <a:xfrm>
            <a:off x="6320876" y="3041788"/>
            <a:ext cx="238092" cy="1381118"/>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charset="0"/>
              <a:ea typeface="+mn-ea"/>
              <a:cs typeface="+mn-cs"/>
            </a:endParaRPr>
          </a:p>
        </p:txBody>
      </p:sp>
      <p:sp>
        <p:nvSpPr>
          <p:cNvPr id="29" name="Left Brace 28">
            <a:extLst>
              <a:ext uri="{FF2B5EF4-FFF2-40B4-BE49-F238E27FC236}">
                <a16:creationId xmlns:a16="http://schemas.microsoft.com/office/drawing/2014/main" id="{FC515626-00CF-88C2-6095-E8D9869D86A6}"/>
              </a:ext>
            </a:extLst>
          </p:cNvPr>
          <p:cNvSpPr/>
          <p:nvPr/>
        </p:nvSpPr>
        <p:spPr bwMode="auto">
          <a:xfrm>
            <a:off x="6321710" y="1517761"/>
            <a:ext cx="238092" cy="1391871"/>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charset="0"/>
              <a:ea typeface="+mn-ea"/>
              <a:cs typeface="+mn-cs"/>
            </a:endParaRPr>
          </a:p>
        </p:txBody>
      </p:sp>
      <p:pic>
        <p:nvPicPr>
          <p:cNvPr id="30" name="Picture 29">
            <a:extLst>
              <a:ext uri="{FF2B5EF4-FFF2-40B4-BE49-F238E27FC236}">
                <a16:creationId xmlns:a16="http://schemas.microsoft.com/office/drawing/2014/main" id="{09B8C33D-E8CA-18C7-E52F-062D4F9DA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2980" y="4633298"/>
            <a:ext cx="2265145" cy="1480460"/>
          </a:xfrm>
          <a:prstGeom prst="rect">
            <a:avLst/>
          </a:prstGeom>
          <a:ln w="38100">
            <a:solidFill>
              <a:schemeClr val="bg1">
                <a:alpha val="50000"/>
              </a:schemeClr>
            </a:solidFill>
          </a:ln>
        </p:spPr>
      </p:pic>
      <p:pic>
        <p:nvPicPr>
          <p:cNvPr id="31" name="Picture 30">
            <a:extLst>
              <a:ext uri="{FF2B5EF4-FFF2-40B4-BE49-F238E27FC236}">
                <a16:creationId xmlns:a16="http://schemas.microsoft.com/office/drawing/2014/main" id="{58E46E54-A2EC-C757-B5F2-65AAC755558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42980" y="3009983"/>
            <a:ext cx="2265145" cy="1478554"/>
          </a:xfrm>
          <a:prstGeom prst="rect">
            <a:avLst/>
          </a:prstGeom>
          <a:ln w="38100">
            <a:solidFill>
              <a:schemeClr val="bg1">
                <a:alpha val="50000"/>
              </a:schemeClr>
            </a:solidFill>
          </a:ln>
        </p:spPr>
      </p:pic>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221875" y="640343"/>
            <a:ext cx="8342575" cy="877163"/>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ERDC’s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C</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orps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L</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ibrary for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E</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nvironmental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A</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nalysis and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R</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estoration of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Water</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sheds (</a:t>
            </a:r>
            <a:r>
              <a:rPr kumimoji="0" lang="en-US" sz="1600" b="0" i="0" u="none" strike="noStrike" kern="120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ClearWater</a:t>
            </a:r>
            <a:r>
              <a:rPr kumimoji="0" lang="en-US" sz="16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provides environmental simulation capabilities that leverage existing hydrologic and hydraulic (H&amp;H) models.</a:t>
            </a:r>
          </a:p>
        </p:txBody>
      </p:sp>
      <p:pic>
        <p:nvPicPr>
          <p:cNvPr id="34" name="Picture 33">
            <a:extLst>
              <a:ext uri="{FF2B5EF4-FFF2-40B4-BE49-F238E27FC236}">
                <a16:creationId xmlns:a16="http://schemas.microsoft.com/office/drawing/2014/main" id="{07417307-9EE4-CC43-C42B-464B2D7347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9236" y="658213"/>
            <a:ext cx="2223005" cy="1480460"/>
          </a:xfrm>
          <a:prstGeom prst="rect">
            <a:avLst/>
          </a:prstGeom>
        </p:spPr>
      </p:pic>
      <p:pic>
        <p:nvPicPr>
          <p:cNvPr id="35" name="3B9EDC3A-5A43-47AD-A27E-2E003642831F">
            <a:extLst>
              <a:ext uri="{FF2B5EF4-FFF2-40B4-BE49-F238E27FC236}">
                <a16:creationId xmlns:a16="http://schemas.microsoft.com/office/drawing/2014/main" id="{4BB996A1-98B2-BC4C-A423-0ED4F12F24E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184506" y="2187219"/>
            <a:ext cx="2724215" cy="147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72803D06-0F48-F922-7328-AE39661DF3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84633" y="3731353"/>
            <a:ext cx="1635944" cy="2454057"/>
          </a:xfrm>
          <a:prstGeom prst="rect">
            <a:avLst/>
          </a:prstGeom>
          <a:ln w="3175">
            <a:solidFill>
              <a:schemeClr val="tx1"/>
            </a:solidFill>
          </a:ln>
        </p:spPr>
      </p:pic>
      <p:pic>
        <p:nvPicPr>
          <p:cNvPr id="38" name="Picture 4" descr="Figure 6-2. RAS Mapper with Default Results Layers shown.">
            <a:extLst>
              <a:ext uri="{FF2B5EF4-FFF2-40B4-BE49-F238E27FC236}">
                <a16:creationId xmlns:a16="http://schemas.microsoft.com/office/drawing/2014/main" id="{C9B0FDA6-3AF2-8024-CA04-717C5DCA221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97972" y="4633298"/>
            <a:ext cx="2640387" cy="1480460"/>
          </a:xfrm>
          <a:prstGeom prst="rect">
            <a:avLst/>
          </a:prstGeom>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92B585EE-0D16-B015-7B00-09E1211445B1}"/>
              </a:ext>
            </a:extLst>
          </p:cNvPr>
          <p:cNvGrpSpPr/>
          <p:nvPr/>
        </p:nvGrpSpPr>
        <p:grpSpPr>
          <a:xfrm>
            <a:off x="6596279" y="3009983"/>
            <a:ext cx="1650676" cy="1478554"/>
            <a:chOff x="6224584" y="1859976"/>
            <a:chExt cx="2498376" cy="2237861"/>
          </a:xfrm>
        </p:grpSpPr>
        <p:sp>
          <p:nvSpPr>
            <p:cNvPr id="41" name="Rectangle 40">
              <a:extLst>
                <a:ext uri="{FF2B5EF4-FFF2-40B4-BE49-F238E27FC236}">
                  <a16:creationId xmlns:a16="http://schemas.microsoft.com/office/drawing/2014/main" id="{1E386520-08E9-F869-F027-6AE11BDB17F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1C87125-F818-D78C-6D84-4045C7F878B2}"/>
                </a:ext>
              </a:extLst>
            </p:cNvPr>
            <p:cNvGrpSpPr/>
            <p:nvPr/>
          </p:nvGrpSpPr>
          <p:grpSpPr>
            <a:xfrm>
              <a:off x="6224584" y="1859976"/>
              <a:ext cx="2498376" cy="2237861"/>
              <a:chOff x="6224584" y="1859976"/>
              <a:chExt cx="2498376" cy="2237861"/>
            </a:xfrm>
          </p:grpSpPr>
          <p:pic>
            <p:nvPicPr>
              <p:cNvPr id="43" name="Picture 8" descr="w2">
                <a:extLst>
                  <a:ext uri="{FF2B5EF4-FFF2-40B4-BE49-F238E27FC236}">
                    <a16:creationId xmlns:a16="http://schemas.microsoft.com/office/drawing/2014/main" id="{5F5B7F9C-B712-8522-F202-3F5B7269887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24584" y="1859976"/>
                <a:ext cx="2476079" cy="223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EFB0DBE5-CBFD-8103-A9AF-AE727328F556}"/>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grpSp>
      </p:grpSp>
      <p:pic>
        <p:nvPicPr>
          <p:cNvPr id="32" name="Picture 31" descr="A picture containing cake, birthday, indoor, decorated&#10;&#10;Description automatically generated">
            <a:extLst>
              <a:ext uri="{FF2B5EF4-FFF2-40B4-BE49-F238E27FC236}">
                <a16:creationId xmlns:a16="http://schemas.microsoft.com/office/drawing/2014/main" id="{171E2A58-C663-F0D1-CD17-6F59C2AAE1E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38241" y="1836762"/>
            <a:ext cx="3270366" cy="4628050"/>
          </a:xfrm>
          <a:prstGeom prst="rect">
            <a:avLst/>
          </a:prstGeom>
          <a:ln w="3175">
            <a:noFill/>
          </a:ln>
        </p:spPr>
      </p:pic>
      <p:sp>
        <p:nvSpPr>
          <p:cNvPr id="57" name="Content Placeholder 4">
            <a:extLst>
              <a:ext uri="{FF2B5EF4-FFF2-40B4-BE49-F238E27FC236}">
                <a16:creationId xmlns:a16="http://schemas.microsoft.com/office/drawing/2014/main" id="{A6D68CAD-AE89-C7CE-0AE2-D20E6B90AA72}"/>
              </a:ext>
            </a:extLst>
          </p:cNvPr>
          <p:cNvSpPr txBox="1">
            <a:spLocks/>
          </p:cNvSpPr>
          <p:nvPr/>
        </p:nvSpPr>
        <p:spPr>
          <a:xfrm>
            <a:off x="10199550" y="350774"/>
            <a:ext cx="1933075" cy="1813830"/>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Temperature</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Nutrients</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Dissolved Oxygen</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Algae</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Metals</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294F5"/>
                </a:solidFill>
                <a:effectLst/>
                <a:uLnTx/>
                <a:uFillTx/>
                <a:latin typeface="Arial"/>
                <a:ea typeface="+mn-ea"/>
                <a:cs typeface="+mn-cs"/>
              </a:rPr>
              <a:t>Contaminants</a:t>
            </a:r>
          </a:p>
        </p:txBody>
      </p:sp>
      <p:sp>
        <p:nvSpPr>
          <p:cNvPr id="3" name="TextBox 2">
            <a:extLst>
              <a:ext uri="{FF2B5EF4-FFF2-40B4-BE49-F238E27FC236}">
                <a16:creationId xmlns:a16="http://schemas.microsoft.com/office/drawing/2014/main" id="{1606453A-DC97-4DD6-6BAD-3FAB6C74AAF3}"/>
              </a:ext>
            </a:extLst>
          </p:cNvPr>
          <p:cNvSpPr txBox="1"/>
          <p:nvPr/>
        </p:nvSpPr>
        <p:spPr>
          <a:xfrm>
            <a:off x="497653" y="6007994"/>
            <a:ext cx="3503603" cy="276999"/>
          </a:xfrm>
          <a:prstGeom prst="rect">
            <a:avLst/>
          </a:prstGeom>
          <a:noFill/>
          <a:ln w="3175">
            <a:solidFill>
              <a:schemeClr val="bg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Key:</a:t>
            </a:r>
            <a:r>
              <a:rPr kumimoji="0" lang="en-US" sz="1200" b="0" i="0" u="none" strike="noStrike" kern="1200" cap="none" spc="0" normalizeH="0" baseline="0" noProof="0" dirty="0">
                <a:ln>
                  <a:noFill/>
                </a:ln>
                <a:solidFill>
                  <a:srgbClr val="92D050"/>
                </a:solidFill>
                <a:effectLst/>
                <a:uLnTx/>
                <a:uFillTx/>
                <a:latin typeface="Arial"/>
                <a:ea typeface="+mn-ea"/>
                <a:cs typeface="+mn-cs"/>
              </a:rPr>
              <a:t> ERDC-EL </a:t>
            </a:r>
            <a:r>
              <a:rPr kumimoji="0" lang="en-US"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92D050"/>
                </a:solidFill>
                <a:effectLst/>
                <a:uLnTx/>
                <a:uFillTx/>
                <a:latin typeface="Arial"/>
                <a:ea typeface="+mn-ea"/>
                <a:cs typeface="+mn-cs"/>
              </a:rPr>
              <a:t> </a:t>
            </a:r>
            <a:r>
              <a:rPr kumimoji="0" lang="en-US" sz="1200" b="0" i="0" u="none" strike="noStrike" kern="1200" cap="none" spc="0" normalizeH="0" baseline="0" noProof="0" dirty="0">
                <a:ln>
                  <a:noFill/>
                </a:ln>
                <a:solidFill>
                  <a:srgbClr val="00B0F0"/>
                </a:solidFill>
                <a:effectLst/>
                <a:uLnTx/>
                <a:uFillTx/>
                <a:latin typeface="Arial"/>
                <a:ea typeface="+mn-ea"/>
                <a:cs typeface="+mn-cs"/>
              </a:rPr>
              <a:t>ERDC-CHL </a:t>
            </a:r>
            <a:r>
              <a:rPr kumimoji="0" lang="en-US"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00B0F0"/>
                </a:solidFill>
                <a:effectLst/>
                <a:uLnTx/>
                <a:uFillTx/>
                <a:latin typeface="Arial"/>
                <a:ea typeface="+mn-ea"/>
                <a:cs typeface="+mn-cs"/>
              </a:rPr>
              <a:t> </a:t>
            </a:r>
            <a:r>
              <a:rPr kumimoji="0" lang="en-US" sz="1200" b="0" i="0" u="none" strike="noStrike" kern="1200" cap="none" spc="0" normalizeH="0" baseline="0" noProof="0" dirty="0">
                <a:ln>
                  <a:noFill/>
                </a:ln>
                <a:solidFill>
                  <a:srgbClr val="E76618"/>
                </a:solidFill>
                <a:effectLst/>
                <a:uLnTx/>
                <a:uFillTx/>
                <a:latin typeface="Arial"/>
                <a:ea typeface="+mn-ea"/>
                <a:cs typeface="+mn-cs"/>
              </a:rPr>
              <a:t>HEC </a:t>
            </a:r>
            <a:r>
              <a:rPr kumimoji="0" lang="en-US"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E76618"/>
                </a:solidFill>
                <a:effectLst/>
                <a:uLnTx/>
                <a:uFillTx/>
                <a:latin typeface="Arial"/>
                <a:ea typeface="+mn-ea"/>
                <a:cs typeface="+mn-cs"/>
              </a:rPr>
              <a:t> </a:t>
            </a:r>
            <a:r>
              <a:rPr kumimoji="0" lang="en-US" sz="1200" b="0" i="0" u="none" strike="noStrike" kern="1200" cap="none" spc="0" normalizeH="0" baseline="0" noProof="0" dirty="0">
                <a:ln>
                  <a:noFill/>
                </a:ln>
                <a:solidFill>
                  <a:srgbClr val="C42F1A"/>
                </a:solidFill>
                <a:effectLst/>
                <a:uLnTx/>
                <a:uFillTx/>
                <a:latin typeface="Arial"/>
                <a:ea typeface="+mn-ea"/>
                <a:cs typeface="+mn-cs"/>
              </a:rPr>
              <a:t>USDA</a:t>
            </a:r>
          </a:p>
        </p:txBody>
      </p:sp>
    </p:spTree>
    <p:extLst>
      <p:ext uri="{BB962C8B-B14F-4D97-AF65-F5344CB8AC3E}">
        <p14:creationId xmlns:p14="http://schemas.microsoft.com/office/powerpoint/2010/main" val="318095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river flowing through a valley&#10;&#10;AI-generated content may be incorrect.">
            <a:extLst>
              <a:ext uri="{FF2B5EF4-FFF2-40B4-BE49-F238E27FC236}">
                <a16:creationId xmlns:a16="http://schemas.microsoft.com/office/drawing/2014/main" id="{7192DCD1-CFB3-FDB1-0E42-A90580B641F3}"/>
              </a:ext>
            </a:extLst>
          </p:cNvPr>
          <p:cNvPicPr>
            <a:picLocks noChangeAspect="1"/>
          </p:cNvPicPr>
          <p:nvPr/>
        </p:nvPicPr>
        <p:blipFill>
          <a:blip r:embed="rId3"/>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43631F8E-B08F-CD3D-B29D-B5D13FE7F1E9}"/>
              </a:ext>
            </a:extLst>
          </p:cNvPr>
          <p:cNvSpPr>
            <a:spLocks noGrp="1"/>
          </p:cNvSpPr>
          <p:nvPr>
            <p:ph type="sldNum" sz="quarter" idx="12"/>
          </p:nvPr>
        </p:nvSpPr>
        <p:spPr>
          <a:xfrm>
            <a:off x="11184570" y="6595360"/>
            <a:ext cx="969433" cy="365125"/>
          </a:xfrm>
        </p:spPr>
        <p:txBody>
          <a:bodyPr wrap="square" anchor="t">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9C2924C-FFAE-2643-BD3F-5C66F73FD2A2}" type="slidenum">
              <a:rPr kumimoji="0" lang="en-US" sz="900" b="0" i="0" u="none" strike="noStrike" kern="120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900" b="0" i="0" u="none" strike="noStrike" kern="1200" cap="none" spc="0" normalizeH="0" baseline="0" noProof="0">
              <a:ln>
                <a:noFill/>
              </a:ln>
              <a:solidFill>
                <a:srgbClr val="595959"/>
              </a:solidFill>
              <a:effectLst/>
              <a:uLnTx/>
              <a:uFillTx/>
              <a:latin typeface="Arial"/>
              <a:cs typeface="Arial"/>
              <a:sym typeface="Arial"/>
            </a:endParaRPr>
          </a:p>
        </p:txBody>
      </p:sp>
      <p:sp>
        <p:nvSpPr>
          <p:cNvPr id="17" name="Title 1">
            <a:extLst>
              <a:ext uri="{FF2B5EF4-FFF2-40B4-BE49-F238E27FC236}">
                <a16:creationId xmlns:a16="http://schemas.microsoft.com/office/drawing/2014/main" id="{8BC2D3E9-F045-993A-D83E-32AF89A7ABE9}"/>
              </a:ext>
            </a:extLst>
          </p:cNvPr>
          <p:cNvSpPr txBox="1">
            <a:spLocks/>
          </p:cNvSpPr>
          <p:nvPr/>
        </p:nvSpPr>
        <p:spPr>
          <a:xfrm>
            <a:off x="0" y="0"/>
            <a:ext cx="12192000" cy="678873"/>
          </a:xfrm>
          <a:prstGeom prst="rect">
            <a:avLst/>
          </a:prstGeom>
          <a:solidFill>
            <a:srgbClr val="00B0F0">
              <a:alpha val="75000"/>
            </a:srgbClr>
          </a:solidFill>
        </p:spPr>
        <p:txBody>
          <a:bodyPr wrap="square"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EBEBEB"/>
                </a:solidFill>
                <a:effectLst>
                  <a:outerShdw blurRad="50800" dist="38100" dir="2700000" algn="tl" rotWithShape="0">
                    <a:prstClr val="black">
                      <a:alpha val="40000"/>
                    </a:prstClr>
                  </a:outerShdw>
                </a:effectLst>
                <a:uLnTx/>
                <a:uFillTx/>
                <a:latin typeface="Arial"/>
                <a:cs typeface="Arial"/>
                <a:sym typeface="Arial"/>
              </a:rPr>
              <a:t>Reservoir Water Quality Modeling</a:t>
            </a:r>
          </a:p>
        </p:txBody>
      </p:sp>
    </p:spTree>
    <p:extLst>
      <p:ext uri="{BB962C8B-B14F-4D97-AF65-F5344CB8AC3E}">
        <p14:creationId xmlns:p14="http://schemas.microsoft.com/office/powerpoint/2010/main" val="2846688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234860"/>
            <a:ext cx="11755437" cy="486566"/>
          </a:xfrm>
        </p:spPr>
        <p:txBody>
          <a:bodyPr/>
          <a:lstStyle/>
          <a:p>
            <a:pPr algn="ctr"/>
            <a:r>
              <a:rPr lang="en-US" sz="2800" dirty="0">
                <a:solidFill>
                  <a:schemeClr val="tx1"/>
                </a:solidFill>
                <a:latin typeface="+mj-lt"/>
                <a:cs typeface="Times New Roman" panose="02020603050405020304" pitchFamily="18" charset="0"/>
              </a:rPr>
              <a:t>CE-QUAL-W2</a:t>
            </a:r>
          </a:p>
        </p:txBody>
      </p:sp>
      <p:sp>
        <p:nvSpPr>
          <p:cNvPr id="3" name="Content Placeholder 2"/>
          <p:cNvSpPr>
            <a:spLocks noGrp="1"/>
          </p:cNvSpPr>
          <p:nvPr>
            <p:ph idx="1"/>
          </p:nvPr>
        </p:nvSpPr>
        <p:spPr>
          <a:xfrm>
            <a:off x="406401" y="787639"/>
            <a:ext cx="8518938" cy="5437947"/>
          </a:xfrm>
        </p:spPr>
        <p:txBody>
          <a:bodyPr/>
          <a:lstStyle/>
          <a:p>
            <a:pPr marL="228600" indent="-228600">
              <a:buClr>
                <a:schemeClr val="tx1"/>
              </a:buClr>
              <a:buFont typeface="Arial" panose="020B0604020202020204" pitchFamily="34" charset="0"/>
              <a:buChar char="•"/>
            </a:pPr>
            <a:r>
              <a:rPr lang="en-US" sz="1600" b="0" dirty="0">
                <a:solidFill>
                  <a:schemeClr val="tx1"/>
                </a:solidFill>
              </a:rPr>
              <a:t>CE‐QUAL‐W2 is a two‐dimensional (2D), longitudinal/vertical, hydrodynamics and water quality model. It enables characterization of the vertical and longitudinal changes in a reservoir. The model assumes the reservoir is “well mixed” laterally, with no variation from one side of the channel to the other in a given layer (vertical) and segment (longitudinal).</a:t>
            </a:r>
          </a:p>
          <a:p>
            <a:pPr marL="228600" indent="-228600">
              <a:buClr>
                <a:schemeClr val="tx1"/>
              </a:buClr>
              <a:buFont typeface="Arial" panose="020B0604020202020204" pitchFamily="34" charset="0"/>
              <a:buChar char="•"/>
            </a:pPr>
            <a:r>
              <a:rPr lang="en-US" sz="1600" b="0" dirty="0">
                <a:solidFill>
                  <a:schemeClr val="tx1"/>
                </a:solidFill>
              </a:rPr>
              <a:t>CE-QUAL-W2 has been applied to rivers, lakes, reservoirs, estuaries, and combinations thereof.</a:t>
            </a:r>
          </a:p>
          <a:p>
            <a:pPr marL="228600" indent="-228600">
              <a:buClr>
                <a:schemeClr val="tx1"/>
              </a:buClr>
              <a:buFont typeface="Arial" panose="020B0604020202020204" pitchFamily="34" charset="0"/>
              <a:buChar char="•"/>
            </a:pPr>
            <a:r>
              <a:rPr lang="en-US" sz="1600" b="0" dirty="0">
                <a:solidFill>
                  <a:schemeClr val="tx1"/>
                </a:solidFill>
              </a:rPr>
              <a:t>CE-QUAL-W2 incorporates the following water quality capabilities:</a:t>
            </a:r>
          </a:p>
          <a:p>
            <a:pPr marL="800100" lvl="1" indent="-228600">
              <a:buClr>
                <a:schemeClr val="tx1"/>
              </a:buClr>
            </a:pPr>
            <a:r>
              <a:rPr lang="en-US" sz="1600" b="0" dirty="0">
                <a:solidFill>
                  <a:schemeClr val="tx1"/>
                </a:solidFill>
              </a:rPr>
              <a:t>Longitudinal-vertical hydrodynamics and water quality in stratified and non-stratified systems</a:t>
            </a:r>
          </a:p>
          <a:p>
            <a:pPr marL="800100" lvl="1" indent="-228600">
              <a:buClr>
                <a:schemeClr val="tx1"/>
              </a:buClr>
            </a:pPr>
            <a:r>
              <a:rPr lang="en-US" sz="1600" b="0" dirty="0">
                <a:solidFill>
                  <a:schemeClr val="tx1"/>
                </a:solidFill>
              </a:rPr>
              <a:t>Nutrients-dissolved oxygen-organic matter interactions</a:t>
            </a:r>
          </a:p>
          <a:p>
            <a:pPr marL="800100" lvl="1" indent="-228600">
              <a:buClr>
                <a:schemeClr val="tx1"/>
              </a:buClr>
            </a:pPr>
            <a:r>
              <a:rPr lang="en-US" sz="1600" b="0" dirty="0">
                <a:solidFill>
                  <a:schemeClr val="tx1"/>
                </a:solidFill>
              </a:rPr>
              <a:t>Fish habitat</a:t>
            </a:r>
          </a:p>
          <a:p>
            <a:pPr marL="800100" lvl="1" indent="-228600">
              <a:buClr>
                <a:schemeClr val="tx1"/>
              </a:buClr>
            </a:pPr>
            <a:r>
              <a:rPr lang="en-US" sz="1600" b="0" dirty="0">
                <a:solidFill>
                  <a:schemeClr val="tx1"/>
                </a:solidFill>
              </a:rPr>
              <a:t>Selective withdrawal from stratified reservoir outlets</a:t>
            </a:r>
          </a:p>
          <a:p>
            <a:pPr marL="800100" lvl="1" indent="-228600">
              <a:buClr>
                <a:schemeClr val="tx1"/>
              </a:buClr>
            </a:pPr>
            <a:r>
              <a:rPr lang="en-US" sz="1600" b="0" dirty="0">
                <a:solidFill>
                  <a:schemeClr val="tx1"/>
                </a:solidFill>
              </a:rPr>
              <a:t>Hypolimnetic aeration</a:t>
            </a:r>
          </a:p>
          <a:p>
            <a:pPr marL="800100" lvl="1" indent="-228600">
              <a:buClr>
                <a:schemeClr val="tx1"/>
              </a:buClr>
            </a:pPr>
            <a:r>
              <a:rPr lang="en-US" sz="1600" b="0" dirty="0">
                <a:solidFill>
                  <a:schemeClr val="tx1"/>
                </a:solidFill>
              </a:rPr>
              <a:t>Multiple algae, epiphyton/periphyton, zooplankton, and macrophytes</a:t>
            </a:r>
          </a:p>
          <a:p>
            <a:pPr marL="800100" lvl="1" indent="-228600">
              <a:buClr>
                <a:schemeClr val="tx1"/>
              </a:buClr>
            </a:pPr>
            <a:r>
              <a:rPr lang="en-US" sz="1600" b="0" dirty="0">
                <a:solidFill>
                  <a:schemeClr val="tx1"/>
                </a:solidFill>
              </a:rPr>
              <a:t>CBOD</a:t>
            </a:r>
          </a:p>
          <a:p>
            <a:pPr marL="800100" lvl="1" indent="-228600">
              <a:buClr>
                <a:schemeClr val="tx1"/>
              </a:buClr>
            </a:pPr>
            <a:r>
              <a:rPr lang="en-US" sz="1600" b="0" dirty="0">
                <a:solidFill>
                  <a:schemeClr val="tx1"/>
                </a:solidFill>
              </a:rPr>
              <a:t>Sediment diagenesis model</a:t>
            </a:r>
          </a:p>
          <a:p>
            <a:pPr marL="800100" lvl="1" indent="-228600">
              <a:buClr>
                <a:schemeClr val="tx1"/>
              </a:buClr>
            </a:pPr>
            <a:r>
              <a:rPr lang="en-US" sz="1600" b="0" dirty="0">
                <a:solidFill>
                  <a:schemeClr val="tx1"/>
                </a:solidFill>
              </a:rPr>
              <a:t>Generic water quality groups</a:t>
            </a:r>
          </a:p>
          <a:p>
            <a:pPr marL="800100" lvl="1" indent="-228600">
              <a:buClr>
                <a:schemeClr val="tx1"/>
              </a:buClr>
            </a:pPr>
            <a:r>
              <a:rPr lang="en-US" sz="1600" b="0" dirty="0">
                <a:solidFill>
                  <a:schemeClr val="tx1"/>
                </a:solidFill>
              </a:rPr>
              <a:t>Internal dynamic pipe/culvert model</a:t>
            </a:r>
          </a:p>
          <a:p>
            <a:pPr marL="800100" lvl="1" indent="-228600">
              <a:buClr>
                <a:schemeClr val="tx1"/>
              </a:buClr>
            </a:pPr>
            <a:r>
              <a:rPr lang="en-US" sz="1600" b="0" dirty="0">
                <a:solidFill>
                  <a:schemeClr val="tx1"/>
                </a:solidFill>
              </a:rPr>
              <a:t>Hydraulic structures (weirs, spillways) algorithms, including a dynamic shading algorithm based on topographic and vegetative cover.</a:t>
            </a:r>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A257827-C34C-4251-B995-96C9C233CCC8}" type="slidenum">
              <a:rPr kumimoji="0" lang="en-US" sz="900" b="0" i="0" u="none" strike="noStrike" kern="1200" cap="none" spc="0" normalizeH="0" baseline="0" noProof="0" smtClean="0">
                <a:ln>
                  <a:noFill/>
                </a:ln>
                <a:solidFill>
                  <a:srgbClr val="000000">
                    <a:lumMod val="65000"/>
                    <a:lumOff val="35000"/>
                  </a:srgbClr>
                </a:solidFill>
                <a:effectLst/>
                <a:uLnTx/>
                <a:uFillTx/>
                <a:latin typeface="Arial"/>
                <a:ea typeface="ＭＳ Ｐゴシック"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en-US" sz="900" b="0" i="0" u="none" strike="noStrike" kern="1200" cap="none" spc="0" normalizeH="0" baseline="0" noProof="0">
              <a:ln>
                <a:noFill/>
              </a:ln>
              <a:solidFill>
                <a:srgbClr val="000000">
                  <a:lumMod val="65000"/>
                  <a:lumOff val="35000"/>
                </a:srgbClr>
              </a:solidFill>
              <a:effectLst/>
              <a:uLnTx/>
              <a:uFillTx/>
              <a:latin typeface="Arial"/>
              <a:ea typeface="ＭＳ Ｐゴシック" pitchFamily="34" charset="-128"/>
              <a:cs typeface="+mn-cs"/>
            </a:endParaRPr>
          </a:p>
        </p:txBody>
      </p:sp>
      <p:sp>
        <p:nvSpPr>
          <p:cNvPr id="8" name="Rectangle 3">
            <a:hlinkClick r:id="rId2"/>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24292F"/>
              </a:solidFill>
              <a:effectLst/>
              <a:uLnTx/>
              <a:uFillTx/>
              <a:latin typeface="-apple-system"/>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600" b="0" i="0" u="none" strike="noStrike" kern="1200" cap="none" spc="0" normalizeH="0" baseline="0" noProof="0">
                <a:ln>
                  <a:noFill/>
                </a:ln>
                <a:solidFill>
                  <a:srgbClr val="000000"/>
                </a:solidFill>
                <a:effectLst/>
                <a:uLnTx/>
                <a:uFillTx/>
                <a:latin typeface="Arial"/>
                <a:ea typeface="+mn-ea"/>
                <a:cs typeface="+mn-cs"/>
              </a:rPr>
            </a:br>
            <a:endParaRPr kumimoji="0" lang="en-US" altLang="en-US" sz="1600" b="0" i="0" u="none" strike="noStrike" kern="1200" cap="none" spc="0" normalizeH="0" baseline="0" noProof="0">
              <a:ln>
                <a:noFill/>
              </a:ln>
              <a:solidFill>
                <a:srgbClr val="000000"/>
              </a:solidFill>
              <a:effectLst/>
              <a:uLnTx/>
              <a:uFillTx/>
              <a:latin typeface="Arial"/>
              <a:ea typeface="+mn-ea"/>
              <a:cs typeface="+mn-cs"/>
            </a:endParaRPr>
          </a:p>
        </p:txBody>
      </p:sp>
      <p:pic>
        <p:nvPicPr>
          <p:cNvPr id="12" name="Picture 11" descr="C:\Users\q0hectes\Desktop\WMIST Webinar Water Quality in HEC-ResSim and CWMS\images\02-br6-mehr-dam 90.jpg">
            <a:extLst>
              <a:ext uri="{FF2B5EF4-FFF2-40B4-BE49-F238E27FC236}">
                <a16:creationId xmlns:a16="http://schemas.microsoft.com/office/drawing/2014/main" id="{4CC91514-5162-8DE4-854B-792E33196A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915400" y="3648907"/>
            <a:ext cx="2860260" cy="2474841"/>
          </a:xfrm>
          <a:prstGeom prst="rect">
            <a:avLst/>
          </a:prstGeom>
          <a:noFill/>
          <a:ln w="12700">
            <a:noFill/>
          </a:ln>
        </p:spPr>
      </p:pic>
      <p:pic>
        <p:nvPicPr>
          <p:cNvPr id="13" name="Picture 12" descr="C:\Users\q0hectes\Desktop\WMIST Webinar Water Quality in HEC-ResSim and CWMS\images\RooseveltDam.jpg">
            <a:extLst>
              <a:ext uri="{FF2B5EF4-FFF2-40B4-BE49-F238E27FC236}">
                <a16:creationId xmlns:a16="http://schemas.microsoft.com/office/drawing/2014/main" id="{DE073D6A-FE5F-A06E-328E-88B356C9E77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8912724" y="974038"/>
            <a:ext cx="2862936" cy="2474842"/>
          </a:xfrm>
          <a:prstGeom prst="rect">
            <a:avLst/>
          </a:prstGeom>
          <a:noFill/>
          <a:ln w="12700">
            <a:noFill/>
          </a:ln>
        </p:spPr>
      </p:pic>
    </p:spTree>
    <p:extLst>
      <p:ext uri="{BB962C8B-B14F-4D97-AF65-F5344CB8AC3E}">
        <p14:creationId xmlns:p14="http://schemas.microsoft.com/office/powerpoint/2010/main" val="4083366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26"/>
          <p:cNvSpPr txBox="1">
            <a:spLocks noGrp="1"/>
          </p:cNvSpPr>
          <p:nvPr>
            <p:ph type="body" idx="1"/>
          </p:nvPr>
        </p:nvSpPr>
        <p:spPr>
          <a:xfrm>
            <a:off x="312270" y="675222"/>
            <a:ext cx="6061636" cy="9067057"/>
          </a:xfrm>
          <a:prstGeom prst="rect">
            <a:avLst/>
          </a:prstGeom>
          <a:noFill/>
          <a:ln>
            <a:noFill/>
          </a:ln>
        </p:spPr>
        <p:txBody>
          <a:bodyPr spcFirstLastPara="1" wrap="square" lIns="91425" tIns="45700" rIns="91425" bIns="45700" anchor="t" anchorCtr="0">
            <a:spAutoFit/>
          </a:bodyPr>
          <a:lstStyle/>
          <a:p>
            <a:pPr marL="285750" indent="-285750">
              <a:lnSpc>
                <a:spcPct val="120000"/>
              </a:lnSpc>
              <a:spcBef>
                <a:spcPts val="0"/>
              </a:spcBef>
              <a:buClr>
                <a:srgbClr val="3F3F3F"/>
              </a:buClr>
              <a:buFont typeface="Arial" panose="020B0604020202020204" pitchFamily="34" charset="0"/>
              <a:buChar char="•"/>
            </a:pPr>
            <a:r>
              <a:rPr lang="en-US" b="0" dirty="0">
                <a:latin typeface="Calibri" panose="020F0502020204030204" pitchFamily="34" charset="0"/>
                <a:cs typeface="Calibri" panose="020F0502020204030204" pitchFamily="34" charset="0"/>
              </a:rPr>
              <a:t>Harmful algal blooms (HABs) pose a growing threat to water quality, ecosystem health, and water resource operations.</a:t>
            </a:r>
          </a:p>
          <a:p>
            <a:pPr marL="285750" indent="-285750">
              <a:lnSpc>
                <a:spcPct val="120000"/>
              </a:lnSpc>
              <a:spcBef>
                <a:spcPts val="0"/>
              </a:spcBef>
              <a:buClr>
                <a:srgbClr val="3F3F3F"/>
              </a:buClr>
              <a:buFont typeface="Arial" panose="020B0604020202020204" pitchFamily="34" charset="0"/>
              <a:buChar char="•"/>
            </a:pPr>
            <a:r>
              <a:rPr lang="en-US" b="0" dirty="0">
                <a:latin typeface="Calibri" panose="020F0502020204030204" pitchFamily="34" charset="0"/>
                <a:cs typeface="Calibri" panose="020F0502020204030204" pitchFamily="34" charset="0"/>
              </a:rPr>
              <a:t>Four new capabilities were implemented in CE-QUAL-W2 to improve its ability to simulate HABs.</a:t>
            </a:r>
          </a:p>
          <a:p>
            <a:pPr marL="742950" lvl="1" indent="-285750">
              <a:lnSpc>
                <a:spcPct val="120000"/>
              </a:lnSpc>
              <a:spcBef>
                <a:spcPts val="0"/>
              </a:spcBef>
              <a:buClr>
                <a:srgbClr val="3F3F3F"/>
              </a:buClr>
              <a:buFont typeface="Arial" panose="020B0604020202020204" pitchFamily="34" charset="0"/>
              <a:buChar char="•"/>
            </a:pPr>
            <a:r>
              <a:rPr lang="en-US" b="0" dirty="0">
                <a:latin typeface="Calibri" panose="020F0502020204030204" pitchFamily="34" charset="0"/>
                <a:cs typeface="Calibri" panose="020F0502020204030204" pitchFamily="34" charset="0"/>
              </a:rPr>
              <a:t>Minimum algae concentration enforcement</a:t>
            </a:r>
          </a:p>
          <a:p>
            <a:pPr marL="742950" lvl="1" indent="-285750">
              <a:lnSpc>
                <a:spcPct val="120000"/>
              </a:lnSpc>
              <a:spcBef>
                <a:spcPts val="0"/>
              </a:spcBef>
              <a:buClr>
                <a:srgbClr val="3F3F3F"/>
              </a:buClr>
              <a:buFont typeface="Arial" panose="020B0604020202020204" pitchFamily="34" charset="0"/>
              <a:buChar char="•"/>
            </a:pPr>
            <a:r>
              <a:rPr lang="en-US" b="0" dirty="0">
                <a:latin typeface="Calibri" panose="020F0502020204030204" pitchFamily="34" charset="0"/>
                <a:cs typeface="Calibri" panose="020F0502020204030204" pitchFamily="34" charset="0"/>
              </a:rPr>
              <a:t>Mechanical removal of algae (e.g., harvesting)</a:t>
            </a:r>
          </a:p>
          <a:p>
            <a:pPr marL="742950" lvl="1" indent="-285750">
              <a:lnSpc>
                <a:spcPct val="120000"/>
              </a:lnSpc>
              <a:spcBef>
                <a:spcPts val="0"/>
              </a:spcBef>
              <a:buClr>
                <a:srgbClr val="3F3F3F"/>
              </a:buClr>
              <a:buFont typeface="Arial" panose="020B0604020202020204" pitchFamily="34" charset="0"/>
              <a:buChar char="•"/>
            </a:pPr>
            <a:r>
              <a:rPr lang="en-US" b="0" dirty="0">
                <a:latin typeface="Calibri" panose="020F0502020204030204" pitchFamily="34" charset="0"/>
                <a:cs typeface="Calibri" panose="020F0502020204030204" pitchFamily="34" charset="0"/>
              </a:rPr>
              <a:t>High algal mortality under hypoxic conditions</a:t>
            </a:r>
          </a:p>
          <a:p>
            <a:pPr marL="742950" lvl="1" indent="-285750">
              <a:lnSpc>
                <a:spcPct val="120000"/>
              </a:lnSpc>
              <a:spcBef>
                <a:spcPts val="0"/>
              </a:spcBef>
              <a:buClr>
                <a:srgbClr val="3F3F3F"/>
              </a:buClr>
              <a:buFont typeface="Arial" panose="020B0604020202020204" pitchFamily="34" charset="0"/>
              <a:buChar char="•"/>
            </a:pPr>
            <a:r>
              <a:rPr lang="en-US" b="0" dirty="0">
                <a:latin typeface="Calibri" panose="020F0502020204030204" pitchFamily="34" charset="0"/>
                <a:cs typeface="Calibri" panose="020F0502020204030204" pitchFamily="34" charset="0"/>
              </a:rPr>
              <a:t>Nitrogen fixation by algae</a:t>
            </a:r>
          </a:p>
          <a:p>
            <a:pPr marL="285750" indent="-285750">
              <a:lnSpc>
                <a:spcPct val="120000"/>
              </a:lnSpc>
              <a:spcBef>
                <a:spcPts val="0"/>
              </a:spcBef>
              <a:buClr>
                <a:srgbClr val="3F3F3F"/>
              </a:buClr>
              <a:buFont typeface="Arial" panose="020B0604020202020204" pitchFamily="34" charset="0"/>
              <a:buChar char="•"/>
            </a:pPr>
            <a:r>
              <a:rPr lang="en-US" b="0" dirty="0">
                <a:latin typeface="Calibri" panose="020F0502020204030204" pitchFamily="34" charset="0"/>
                <a:cs typeface="Calibri" panose="020F0502020204030204" pitchFamily="34" charset="0"/>
              </a:rPr>
              <a:t>Benefits:</a:t>
            </a:r>
          </a:p>
          <a:p>
            <a:pPr marL="742950" lvl="1" indent="-285750">
              <a:lnSpc>
                <a:spcPct val="120000"/>
              </a:lnSpc>
              <a:spcBef>
                <a:spcPts val="0"/>
              </a:spcBef>
              <a:buClr>
                <a:srgbClr val="3F3F3F"/>
              </a:buClr>
            </a:pPr>
            <a:r>
              <a:rPr lang="en-US" dirty="0">
                <a:latin typeface="Calibri" panose="020F0502020204030204" pitchFamily="34" charset="0"/>
                <a:cs typeface="Calibri" panose="020F0502020204030204" pitchFamily="34" charset="0"/>
              </a:rPr>
              <a:t>Improved HAB simulation accuracy under a wider range of conditions and treatments</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Improve understanding of how various environmental factors contribute to HAB dynamics, enabling more proactive management</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Improve mitigation strategies to reduce the frequency and severity of HAB events by targeting identified key contributing factors</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Facilitate adaptive management practices</a:t>
            </a:r>
          </a:p>
          <a:p>
            <a:pPr marL="285750" indent="-285750">
              <a:lnSpc>
                <a:spcPct val="120000"/>
              </a:lnSpc>
              <a:spcBef>
                <a:spcPts val="0"/>
              </a:spcBef>
              <a:buClr>
                <a:srgbClr val="3F3F3F"/>
              </a:buClr>
              <a:buFont typeface="Arial" panose="020B0604020202020204" pitchFamily="34" charset="0"/>
              <a:buChar char="•"/>
            </a:pPr>
            <a:endParaRPr lang="en-US" b="0" dirty="0">
              <a:latin typeface="Calibri" panose="020F0502020204030204" pitchFamily="34" charset="0"/>
              <a:cs typeface="Calibri" panose="020F0502020204030204" pitchFamily="34" charset="0"/>
            </a:endParaRPr>
          </a:p>
          <a:p>
            <a:pPr marL="285750" indent="-285750">
              <a:lnSpc>
                <a:spcPct val="120000"/>
              </a:lnSpc>
              <a:spcBef>
                <a:spcPts val="0"/>
              </a:spcBef>
              <a:buClr>
                <a:srgbClr val="3F3F3F"/>
              </a:buClr>
              <a:buFont typeface="Arial" panose="020B0604020202020204" pitchFamily="34" charset="0"/>
              <a:buChar char="•"/>
            </a:pPr>
            <a:r>
              <a:rPr lang="en-US" b="0" dirty="0">
                <a:latin typeface="Calibri" panose="020F0502020204030204" pitchFamily="34" charset="0"/>
                <a:cs typeface="Calibri" panose="020F0502020204030204" pitchFamily="34" charset="0"/>
              </a:rPr>
              <a:t>Improve HAB simulation of multiple future scenarios will improve emergency response and sampling</a:t>
            </a:r>
          </a:p>
          <a:p>
            <a:pPr marL="285750" indent="-285750">
              <a:lnSpc>
                <a:spcPct val="120000"/>
              </a:lnSpc>
              <a:spcBef>
                <a:spcPts val="0"/>
              </a:spcBef>
              <a:buClr>
                <a:srgbClr val="3F3F3F"/>
              </a:buClr>
              <a:buFont typeface="Arial" panose="020B0604020202020204" pitchFamily="34" charset="0"/>
              <a:buChar char="•"/>
            </a:pPr>
            <a:endParaRPr lang="en-US" b="0" dirty="0">
              <a:latin typeface="Calibri" panose="020F0502020204030204" pitchFamily="34" charset="0"/>
              <a:cs typeface="Calibri" panose="020F0502020204030204" pitchFamily="34" charset="0"/>
            </a:endParaRPr>
          </a:p>
          <a:p>
            <a:pPr marL="285750" indent="-285750">
              <a:lnSpc>
                <a:spcPct val="120000"/>
              </a:lnSpc>
              <a:spcBef>
                <a:spcPts val="0"/>
              </a:spcBef>
              <a:buClr>
                <a:srgbClr val="3F3F3F"/>
              </a:buClr>
              <a:buFont typeface="Arial" panose="020B0604020202020204" pitchFamily="34" charset="0"/>
              <a:buChar char="•"/>
            </a:pPr>
            <a:r>
              <a:rPr lang="en-US" b="0" dirty="0">
                <a:latin typeface="Calibri" panose="020F0502020204030204" pitchFamily="34" charset="0"/>
                <a:cs typeface="Calibri" panose="020F0502020204030204" pitchFamily="34" charset="0"/>
              </a:rPr>
              <a:t>Improve early detection and management of </a:t>
            </a:r>
            <a:r>
              <a:rPr lang="en-US" b="0" dirty="0" err="1">
                <a:latin typeface="Calibri" panose="020F0502020204030204" pitchFamily="34" charset="0"/>
                <a:cs typeface="Calibri" panose="020F0502020204030204" pitchFamily="34" charset="0"/>
              </a:rPr>
              <a:t>HABs,which</a:t>
            </a:r>
            <a:r>
              <a:rPr lang="en-US" b="0" dirty="0">
                <a:latin typeface="Calibri" panose="020F0502020204030204" pitchFamily="34" charset="0"/>
                <a:cs typeface="Calibri" panose="020F0502020204030204" pitchFamily="34" charset="0"/>
              </a:rPr>
              <a:t> will help protect ecosystem health and public safety, minimizing the adverse effects on wildlife and human populations</a:t>
            </a:r>
          </a:p>
        </p:txBody>
      </p:sp>
      <p:sp>
        <p:nvSpPr>
          <p:cNvPr id="6" name="Google Shape;564;p26">
            <a:extLst>
              <a:ext uri="{FF2B5EF4-FFF2-40B4-BE49-F238E27FC236}">
                <a16:creationId xmlns:a16="http://schemas.microsoft.com/office/drawing/2014/main" id="{099530DC-599E-C9FE-1A56-239229E6967E}"/>
              </a:ext>
            </a:extLst>
          </p:cNvPr>
          <p:cNvSpPr txBox="1">
            <a:spLocks noGrp="1"/>
          </p:cNvSpPr>
          <p:nvPr>
            <p:ph type="title"/>
          </p:nvPr>
        </p:nvSpPr>
        <p:spPr>
          <a:xfrm>
            <a:off x="189186" y="116930"/>
            <a:ext cx="11792607"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dirty="0">
                <a:solidFill>
                  <a:schemeClr val="tx1"/>
                </a:solidFill>
                <a:latin typeface="Calibri" panose="020F0502020204030204" pitchFamily="34" charset="0"/>
                <a:cs typeface="Calibri" panose="020F0502020204030204" pitchFamily="34" charset="0"/>
              </a:rPr>
              <a:t>Harmful Algal Bloom Simulation with CE-QUAL-W2</a:t>
            </a:r>
            <a:endParaRPr sz="2800" dirty="0">
              <a:solidFill>
                <a:schemeClr val="tx1"/>
              </a:solidFill>
              <a:latin typeface="Calibri" panose="020F0502020204030204" pitchFamily="34" charset="0"/>
              <a:cs typeface="Calibri" panose="020F0502020204030204" pitchFamily="34" charset="0"/>
            </a:endParaRPr>
          </a:p>
        </p:txBody>
      </p:sp>
      <p:pic>
        <p:nvPicPr>
          <p:cNvPr id="2" name="Picture 1" descr="A close-up of a graph&#10;&#10;Description automatically generated">
            <a:hlinkClick r:id="" action="ppaction://media"/>
            <a:extLst>
              <a:ext uri="{FF2B5EF4-FFF2-40B4-BE49-F238E27FC236}">
                <a16:creationId xmlns:a16="http://schemas.microsoft.com/office/drawing/2014/main" id="{BC6BB0EE-EAA0-7A96-DC38-388406C49A54}"/>
              </a:ext>
            </a:extLst>
          </p:cNvPr>
          <p:cNvPicPr>
            <a:picLocks noChangeAspect="1"/>
          </p:cNvPicPr>
          <p:nvPr/>
        </p:nvPicPr>
        <p:blipFill>
          <a:blip r:embed="rId3"/>
          <a:stretch>
            <a:fillRect/>
          </a:stretch>
        </p:blipFill>
        <p:spPr>
          <a:xfrm>
            <a:off x="6257364" y="902438"/>
            <a:ext cx="5689601" cy="2431730"/>
          </a:xfrm>
          <a:prstGeom prst="rect">
            <a:avLst/>
          </a:prstGeom>
        </p:spPr>
      </p:pic>
      <p:pic>
        <p:nvPicPr>
          <p:cNvPr id="3" name="Picture 2" descr="A graph showing the temperature of a person&#10;&#10;Description automatically generated">
            <a:hlinkClick r:id="" action="ppaction://media"/>
            <a:extLst>
              <a:ext uri="{FF2B5EF4-FFF2-40B4-BE49-F238E27FC236}">
                <a16:creationId xmlns:a16="http://schemas.microsoft.com/office/drawing/2014/main" id="{CEB75A0E-4689-A536-2B71-23D061684B01}"/>
              </a:ext>
            </a:extLst>
          </p:cNvPr>
          <p:cNvPicPr>
            <a:picLocks noChangeAspect="1"/>
          </p:cNvPicPr>
          <p:nvPr/>
        </p:nvPicPr>
        <p:blipFill>
          <a:blip r:embed="rId4"/>
          <a:stretch>
            <a:fillRect/>
          </a:stretch>
        </p:blipFill>
        <p:spPr>
          <a:xfrm>
            <a:off x="6384035" y="3301661"/>
            <a:ext cx="5562930" cy="2987264"/>
          </a:xfrm>
          <a:prstGeom prst="rect">
            <a:avLst/>
          </a:prstGeom>
        </p:spPr>
      </p:pic>
    </p:spTree>
    <p:extLst>
      <p:ext uri="{BB962C8B-B14F-4D97-AF65-F5344CB8AC3E}">
        <p14:creationId xmlns:p14="http://schemas.microsoft.com/office/powerpoint/2010/main" val="3193438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19"/>
          <p:cNvPicPr preferRelativeResize="0"/>
          <p:nvPr/>
        </p:nvPicPr>
        <p:blipFill rotWithShape="1">
          <a:blip r:embed="rId3">
            <a:alphaModFix/>
          </a:blip>
          <a:srcRect/>
          <a:stretch/>
        </p:blipFill>
        <p:spPr>
          <a:xfrm>
            <a:off x="4320509" y="3956479"/>
            <a:ext cx="2829003" cy="1965154"/>
          </a:xfrm>
          <a:prstGeom prst="rect">
            <a:avLst/>
          </a:prstGeom>
          <a:noFill/>
          <a:ln w="9525" cap="flat" cmpd="sng">
            <a:solidFill>
              <a:schemeClr val="dk1"/>
            </a:solidFill>
            <a:prstDash val="solid"/>
            <a:round/>
            <a:headEnd type="none" w="sm" len="sm"/>
            <a:tailEnd type="none" w="sm" len="sm"/>
          </a:ln>
        </p:spPr>
      </p:pic>
      <p:sp>
        <p:nvSpPr>
          <p:cNvPr id="447" name="Google Shape;447;p19"/>
          <p:cNvSpPr txBox="1">
            <a:spLocks noGrp="1"/>
          </p:cNvSpPr>
          <p:nvPr>
            <p:ph type="title"/>
          </p:nvPr>
        </p:nvSpPr>
        <p:spPr>
          <a:xfrm>
            <a:off x="193964" y="249198"/>
            <a:ext cx="11748653" cy="46022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latin typeface="Calibri" panose="020F0502020204030204" pitchFamily="34" charset="0"/>
                <a:cs typeface="Calibri" panose="020F0502020204030204" pitchFamily="34" charset="0"/>
              </a:rPr>
              <a:t>HEC-ResSim Water </a:t>
            </a:r>
            <a:r>
              <a:rPr lang="en-US" sz="2800">
                <a:latin typeface="Calibri" panose="020F0502020204030204" pitchFamily="34" charset="0"/>
                <a:cs typeface="Calibri" panose="020F0502020204030204" pitchFamily="34" charset="0"/>
              </a:rPr>
              <a:t>Quality Model (1D)</a:t>
            </a:r>
            <a:endParaRPr dirty="0">
              <a:latin typeface="Calibri" panose="020F0502020204030204" pitchFamily="34" charset="0"/>
              <a:cs typeface="Calibri" panose="020F0502020204030204" pitchFamily="34" charset="0"/>
            </a:endParaRPr>
          </a:p>
        </p:txBody>
      </p:sp>
      <p:pic>
        <p:nvPicPr>
          <p:cNvPr id="448" name="Google Shape;448;p19" descr="C:\Users\q0heclo9\AppData\Local\Temp\1\SNAGHTML2f6ccb17.PNG"/>
          <p:cNvPicPr preferRelativeResize="0">
            <a:picLocks noGrp="1"/>
          </p:cNvPicPr>
          <p:nvPr>
            <p:ph type="body" idx="1"/>
          </p:nvPr>
        </p:nvPicPr>
        <p:blipFill rotWithShape="1">
          <a:blip r:embed="rId4">
            <a:alphaModFix/>
          </a:blip>
          <a:srcRect/>
          <a:stretch/>
        </p:blipFill>
        <p:spPr>
          <a:xfrm>
            <a:off x="623219" y="1182302"/>
            <a:ext cx="3250541" cy="2177863"/>
          </a:xfrm>
          <a:prstGeom prst="rect">
            <a:avLst/>
          </a:prstGeom>
          <a:noFill/>
          <a:ln w="9525" cap="flat" cmpd="sng">
            <a:solidFill>
              <a:schemeClr val="dk1"/>
            </a:solidFill>
            <a:prstDash val="solid"/>
            <a:round/>
            <a:headEnd type="none" w="sm" len="sm"/>
            <a:tailEnd type="none" w="sm" len="sm"/>
          </a:ln>
        </p:spPr>
      </p:pic>
      <p:pic>
        <p:nvPicPr>
          <p:cNvPr id="449" name="Google Shape;449;p19"/>
          <p:cNvPicPr preferRelativeResize="0"/>
          <p:nvPr/>
        </p:nvPicPr>
        <p:blipFill rotWithShape="1">
          <a:blip r:embed="rId5">
            <a:alphaModFix/>
          </a:blip>
          <a:srcRect/>
          <a:stretch/>
        </p:blipFill>
        <p:spPr>
          <a:xfrm>
            <a:off x="5842795" y="4598249"/>
            <a:ext cx="2144193" cy="1606681"/>
          </a:xfrm>
          <a:prstGeom prst="rect">
            <a:avLst/>
          </a:prstGeom>
          <a:noFill/>
          <a:ln w="9525" cap="flat" cmpd="sng">
            <a:solidFill>
              <a:schemeClr val="dk1"/>
            </a:solidFill>
            <a:prstDash val="solid"/>
            <a:round/>
            <a:headEnd type="none" w="sm" len="sm"/>
            <a:tailEnd type="none" w="sm" len="sm"/>
          </a:ln>
        </p:spPr>
      </p:pic>
      <p:sp>
        <p:nvSpPr>
          <p:cNvPr id="450" name="Google Shape;450;p19"/>
          <p:cNvSpPr txBox="1"/>
          <p:nvPr/>
        </p:nvSpPr>
        <p:spPr>
          <a:xfrm>
            <a:off x="4320509" y="3579376"/>
            <a:ext cx="3622001"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a:ea typeface="Calibri"/>
                <a:cs typeface="Calibri"/>
                <a:sym typeface="Calibri"/>
              </a:rPr>
              <a:t>Visualization</a:t>
            </a: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51" name="Google Shape;451;p19"/>
          <p:cNvSpPr txBox="1"/>
          <p:nvPr/>
        </p:nvSpPr>
        <p:spPr>
          <a:xfrm>
            <a:off x="4320509" y="822311"/>
            <a:ext cx="3666479"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Specifying Boundary Conditions</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52" name="Google Shape;452;p19"/>
          <p:cNvSpPr txBox="1"/>
          <p:nvPr/>
        </p:nvSpPr>
        <p:spPr>
          <a:xfrm>
            <a:off x="637872" y="819610"/>
            <a:ext cx="3235887"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Model Geometry</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53" name="Google Shape;453;p19"/>
          <p:cNvSpPr txBox="1"/>
          <p:nvPr/>
        </p:nvSpPr>
        <p:spPr>
          <a:xfrm>
            <a:off x="676130" y="3577800"/>
            <a:ext cx="3184011"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Constituent Relation Parameters</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54" name="Google Shape;454;p19"/>
          <p:cNvSpPr txBox="1"/>
          <p:nvPr/>
        </p:nvSpPr>
        <p:spPr>
          <a:xfrm>
            <a:off x="8397827" y="830623"/>
            <a:ext cx="3185535"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Operating Rule Priorities</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55" name="Google Shape;455;p19"/>
          <p:cNvSpPr txBox="1"/>
          <p:nvPr/>
        </p:nvSpPr>
        <p:spPr>
          <a:xfrm>
            <a:off x="8402878" y="3576128"/>
            <a:ext cx="3184011"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Calibri"/>
                <a:ea typeface="Calibri"/>
                <a:cs typeface="Calibri"/>
                <a:sym typeface="Calibri"/>
              </a:rPr>
              <a:t>Scripted Rules and State Variables</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456" name="Google Shape;456;p19"/>
          <p:cNvPicPr preferRelativeResize="0"/>
          <p:nvPr/>
        </p:nvPicPr>
        <p:blipFill rotWithShape="1">
          <a:blip r:embed="rId6">
            <a:alphaModFix/>
          </a:blip>
          <a:srcRect/>
          <a:stretch/>
        </p:blipFill>
        <p:spPr>
          <a:xfrm>
            <a:off x="2215300" y="1727779"/>
            <a:ext cx="1251575" cy="1404244"/>
          </a:xfrm>
          <a:prstGeom prst="rect">
            <a:avLst/>
          </a:prstGeom>
          <a:noFill/>
          <a:ln w="9525" cap="flat" cmpd="sng">
            <a:solidFill>
              <a:schemeClr val="accent1"/>
            </a:solidFill>
            <a:prstDash val="solid"/>
            <a:round/>
            <a:headEnd type="none" w="sm" len="sm"/>
            <a:tailEnd type="none" w="sm" len="sm"/>
          </a:ln>
        </p:spPr>
      </p:pic>
      <p:pic>
        <p:nvPicPr>
          <p:cNvPr id="457" name="Google Shape;457;p19"/>
          <p:cNvPicPr preferRelativeResize="0"/>
          <p:nvPr/>
        </p:nvPicPr>
        <p:blipFill rotWithShape="1">
          <a:blip r:embed="rId7">
            <a:alphaModFix/>
          </a:blip>
          <a:srcRect/>
          <a:stretch/>
        </p:blipFill>
        <p:spPr>
          <a:xfrm>
            <a:off x="637873" y="3949302"/>
            <a:ext cx="3250541" cy="2262809"/>
          </a:xfrm>
          <a:prstGeom prst="rect">
            <a:avLst/>
          </a:prstGeom>
          <a:noFill/>
          <a:ln w="9525" cap="flat" cmpd="sng">
            <a:solidFill>
              <a:schemeClr val="dk1"/>
            </a:solidFill>
            <a:prstDash val="solid"/>
            <a:round/>
            <a:headEnd type="none" w="sm" len="sm"/>
            <a:tailEnd type="none" w="sm" len="sm"/>
          </a:ln>
        </p:spPr>
      </p:pic>
      <p:pic>
        <p:nvPicPr>
          <p:cNvPr id="458" name="Google Shape;458;p19"/>
          <p:cNvPicPr preferRelativeResize="0"/>
          <p:nvPr/>
        </p:nvPicPr>
        <p:blipFill rotWithShape="1">
          <a:blip r:embed="rId8">
            <a:alphaModFix/>
          </a:blip>
          <a:srcRect/>
          <a:stretch/>
        </p:blipFill>
        <p:spPr>
          <a:xfrm>
            <a:off x="4304606" y="1177686"/>
            <a:ext cx="3637904" cy="2088730"/>
          </a:xfrm>
          <a:prstGeom prst="rect">
            <a:avLst/>
          </a:prstGeom>
          <a:noFill/>
          <a:ln w="9525" cap="flat" cmpd="sng">
            <a:solidFill>
              <a:schemeClr val="dk1"/>
            </a:solidFill>
            <a:prstDash val="solid"/>
            <a:round/>
            <a:headEnd type="none" w="sm" len="sm"/>
            <a:tailEnd type="none" w="sm" len="sm"/>
          </a:ln>
        </p:spPr>
      </p:pic>
      <p:pic>
        <p:nvPicPr>
          <p:cNvPr id="459" name="Google Shape;459;p19"/>
          <p:cNvPicPr preferRelativeResize="0"/>
          <p:nvPr/>
        </p:nvPicPr>
        <p:blipFill rotWithShape="1">
          <a:blip r:embed="rId9">
            <a:alphaModFix/>
          </a:blip>
          <a:srcRect/>
          <a:stretch/>
        </p:blipFill>
        <p:spPr>
          <a:xfrm>
            <a:off x="8378004" y="1178672"/>
            <a:ext cx="3205358" cy="2076858"/>
          </a:xfrm>
          <a:prstGeom prst="rect">
            <a:avLst/>
          </a:prstGeom>
          <a:noFill/>
          <a:ln w="9525" cap="flat" cmpd="sng">
            <a:solidFill>
              <a:schemeClr val="dk1"/>
            </a:solidFill>
            <a:prstDash val="solid"/>
            <a:round/>
            <a:headEnd type="none" w="sm" len="sm"/>
            <a:tailEnd type="none" w="sm" len="sm"/>
          </a:ln>
        </p:spPr>
      </p:pic>
      <p:pic>
        <p:nvPicPr>
          <p:cNvPr id="460" name="Google Shape;460;p19"/>
          <p:cNvPicPr preferRelativeResize="0"/>
          <p:nvPr/>
        </p:nvPicPr>
        <p:blipFill rotWithShape="1">
          <a:blip r:embed="rId10">
            <a:alphaModFix/>
          </a:blip>
          <a:srcRect/>
          <a:stretch/>
        </p:blipFill>
        <p:spPr>
          <a:xfrm>
            <a:off x="8397827" y="3946922"/>
            <a:ext cx="3184011" cy="22655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0"/>
          <p:cNvSpPr txBox="1">
            <a:spLocks noGrp="1"/>
          </p:cNvSpPr>
          <p:nvPr>
            <p:ph type="title"/>
          </p:nvPr>
        </p:nvSpPr>
        <p:spPr>
          <a:xfrm>
            <a:off x="212942" y="249198"/>
            <a:ext cx="11773112" cy="104886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000" dirty="0">
                <a:latin typeface="Calibri" panose="020F0502020204030204" pitchFamily="34" charset="0"/>
                <a:cs typeface="Calibri" panose="020F0502020204030204" pitchFamily="34" charset="0"/>
              </a:rPr>
              <a:t>Temperature and Dissolved Oxygen Simulation with HEC-ResSim</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Russian River, California</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Prepared by RMA for the Sonoma County Water Agency</a:t>
            </a:r>
            <a:endParaRPr sz="3600" dirty="0">
              <a:latin typeface="Calibri" panose="020F0502020204030204" pitchFamily="34" charset="0"/>
              <a:cs typeface="Calibri" panose="020F0502020204030204" pitchFamily="34" charset="0"/>
            </a:endParaRPr>
          </a:p>
        </p:txBody>
      </p:sp>
      <p:grpSp>
        <p:nvGrpSpPr>
          <p:cNvPr id="467" name="Google Shape;467;p20"/>
          <p:cNvGrpSpPr/>
          <p:nvPr/>
        </p:nvGrpSpPr>
        <p:grpSpPr>
          <a:xfrm>
            <a:off x="7360391" y="1282169"/>
            <a:ext cx="3509876" cy="4996049"/>
            <a:chOff x="3383280" y="974318"/>
            <a:chExt cx="3672408" cy="5227401"/>
          </a:xfrm>
        </p:grpSpPr>
        <p:pic>
          <p:nvPicPr>
            <p:cNvPr id="468" name="Google Shape;468;p20"/>
            <p:cNvPicPr preferRelativeResize="0"/>
            <p:nvPr/>
          </p:nvPicPr>
          <p:blipFill rotWithShape="1">
            <a:blip r:embed="rId3">
              <a:alphaModFix/>
            </a:blip>
            <a:srcRect l="25972" t="19609" r="37634" b="4168"/>
            <a:stretch/>
          </p:blipFill>
          <p:spPr>
            <a:xfrm>
              <a:off x="3383280" y="974318"/>
              <a:ext cx="3672408" cy="5227401"/>
            </a:xfrm>
            <a:prstGeom prst="rect">
              <a:avLst/>
            </a:prstGeom>
            <a:noFill/>
            <a:ln>
              <a:noFill/>
            </a:ln>
          </p:spPr>
        </p:pic>
        <p:pic>
          <p:nvPicPr>
            <p:cNvPr id="469" name="Google Shape;469;p20"/>
            <p:cNvPicPr preferRelativeResize="0"/>
            <p:nvPr/>
          </p:nvPicPr>
          <p:blipFill rotWithShape="1">
            <a:blip r:embed="rId4">
              <a:alphaModFix/>
            </a:blip>
            <a:srcRect/>
            <a:stretch/>
          </p:blipFill>
          <p:spPr>
            <a:xfrm>
              <a:off x="3383280" y="974319"/>
              <a:ext cx="3672408" cy="5227400"/>
            </a:xfrm>
            <a:prstGeom prst="rect">
              <a:avLst/>
            </a:prstGeom>
            <a:noFill/>
            <a:ln w="9525" cap="flat" cmpd="sng">
              <a:solidFill>
                <a:schemeClr val="dk1"/>
              </a:solidFill>
              <a:prstDash val="solid"/>
              <a:round/>
              <a:headEnd type="none" w="sm" len="sm"/>
              <a:tailEnd type="none" w="sm" len="sm"/>
            </a:ln>
          </p:spPr>
        </p:pic>
      </p:grpSp>
      <p:pic>
        <p:nvPicPr>
          <p:cNvPr id="470" name="Google Shape;470;p20"/>
          <p:cNvPicPr preferRelativeResize="0"/>
          <p:nvPr/>
        </p:nvPicPr>
        <p:blipFill rotWithShape="1">
          <a:blip r:embed="rId5">
            <a:alphaModFix/>
          </a:blip>
          <a:srcRect/>
          <a:stretch/>
        </p:blipFill>
        <p:spPr>
          <a:xfrm>
            <a:off x="7375001" y="5376049"/>
            <a:ext cx="966548" cy="889135"/>
          </a:xfrm>
          <a:prstGeom prst="rect">
            <a:avLst/>
          </a:prstGeom>
          <a:noFill/>
          <a:ln>
            <a:noFill/>
          </a:ln>
        </p:spPr>
      </p:pic>
      <p:sp>
        <p:nvSpPr>
          <p:cNvPr id="471" name="Google Shape;471;p20"/>
          <p:cNvSpPr/>
          <p:nvPr/>
        </p:nvSpPr>
        <p:spPr>
          <a:xfrm rot="10800000" flipH="1">
            <a:off x="7688944" y="5800269"/>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sym typeface="Calibri"/>
            </a:endParaRPr>
          </a:p>
        </p:txBody>
      </p:sp>
      <p:pic>
        <p:nvPicPr>
          <p:cNvPr id="472" name="Google Shape;472;p20"/>
          <p:cNvPicPr preferRelativeResize="0"/>
          <p:nvPr/>
        </p:nvPicPr>
        <p:blipFill rotWithShape="1">
          <a:blip r:embed="rId6">
            <a:alphaModFix/>
          </a:blip>
          <a:srcRect/>
          <a:stretch/>
        </p:blipFill>
        <p:spPr>
          <a:xfrm>
            <a:off x="655287" y="4197304"/>
            <a:ext cx="3092649" cy="1676094"/>
          </a:xfrm>
          <a:prstGeom prst="rect">
            <a:avLst/>
          </a:prstGeom>
          <a:noFill/>
          <a:ln>
            <a:noFill/>
          </a:ln>
        </p:spPr>
      </p:pic>
      <p:pic>
        <p:nvPicPr>
          <p:cNvPr id="473" name="Google Shape;473;p20"/>
          <p:cNvPicPr preferRelativeResize="0"/>
          <p:nvPr/>
        </p:nvPicPr>
        <p:blipFill rotWithShape="1">
          <a:blip r:embed="rId7">
            <a:alphaModFix/>
          </a:blip>
          <a:srcRect/>
          <a:stretch/>
        </p:blipFill>
        <p:spPr>
          <a:xfrm>
            <a:off x="3973677" y="4207530"/>
            <a:ext cx="3092647" cy="1696166"/>
          </a:xfrm>
          <a:prstGeom prst="rect">
            <a:avLst/>
          </a:prstGeom>
          <a:noFill/>
          <a:ln>
            <a:noFill/>
          </a:ln>
        </p:spPr>
      </p:pic>
      <p:pic>
        <p:nvPicPr>
          <p:cNvPr id="474" name="Google Shape;474;p20"/>
          <p:cNvPicPr preferRelativeResize="0"/>
          <p:nvPr/>
        </p:nvPicPr>
        <p:blipFill rotWithShape="1">
          <a:blip r:embed="rId8">
            <a:alphaModFix/>
          </a:blip>
          <a:srcRect/>
          <a:stretch/>
        </p:blipFill>
        <p:spPr>
          <a:xfrm>
            <a:off x="3940768" y="1793631"/>
            <a:ext cx="3088181" cy="1676095"/>
          </a:xfrm>
          <a:prstGeom prst="rect">
            <a:avLst/>
          </a:prstGeom>
          <a:noFill/>
          <a:ln>
            <a:noFill/>
          </a:ln>
        </p:spPr>
      </p:pic>
      <p:pic>
        <p:nvPicPr>
          <p:cNvPr id="475" name="Google Shape;475;p20"/>
          <p:cNvPicPr preferRelativeResize="0"/>
          <p:nvPr/>
        </p:nvPicPr>
        <p:blipFill rotWithShape="1">
          <a:blip r:embed="rId9">
            <a:alphaModFix/>
          </a:blip>
          <a:srcRect/>
          <a:stretch/>
        </p:blipFill>
        <p:spPr>
          <a:xfrm>
            <a:off x="636563" y="1793631"/>
            <a:ext cx="3088181" cy="1676095"/>
          </a:xfrm>
          <a:prstGeom prst="rect">
            <a:avLst/>
          </a:prstGeom>
          <a:noFill/>
          <a:ln>
            <a:noFill/>
          </a:ln>
        </p:spPr>
      </p:pic>
      <p:pic>
        <p:nvPicPr>
          <p:cNvPr id="476" name="Google Shape;476;p20"/>
          <p:cNvPicPr preferRelativeResize="0"/>
          <p:nvPr/>
        </p:nvPicPr>
        <p:blipFill rotWithShape="1">
          <a:blip r:embed="rId10">
            <a:alphaModFix/>
          </a:blip>
          <a:srcRect/>
          <a:stretch/>
        </p:blipFill>
        <p:spPr>
          <a:xfrm>
            <a:off x="9876957" y="2471614"/>
            <a:ext cx="1986617" cy="1020128"/>
          </a:xfrm>
          <a:prstGeom prst="rect">
            <a:avLst/>
          </a:prstGeom>
          <a:noFill/>
          <a:ln>
            <a:noFill/>
          </a:ln>
        </p:spPr>
      </p:pic>
      <p:pic>
        <p:nvPicPr>
          <p:cNvPr id="477" name="Google Shape;477;p20"/>
          <p:cNvPicPr preferRelativeResize="0"/>
          <p:nvPr/>
        </p:nvPicPr>
        <p:blipFill rotWithShape="1">
          <a:blip r:embed="rId11">
            <a:alphaModFix/>
          </a:blip>
          <a:srcRect/>
          <a:stretch/>
        </p:blipFill>
        <p:spPr>
          <a:xfrm>
            <a:off x="9876958" y="3669132"/>
            <a:ext cx="1986618" cy="1020129"/>
          </a:xfrm>
          <a:prstGeom prst="rect">
            <a:avLst/>
          </a:prstGeom>
          <a:noFill/>
          <a:ln>
            <a:noFill/>
          </a:ln>
        </p:spPr>
      </p:pic>
      <p:cxnSp>
        <p:nvCxnSpPr>
          <p:cNvPr id="478" name="Google Shape;478;p20"/>
          <p:cNvCxnSpPr/>
          <p:nvPr/>
        </p:nvCxnSpPr>
        <p:spPr>
          <a:xfrm flipH="1">
            <a:off x="7132164" y="2173582"/>
            <a:ext cx="1368300"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79" name="Google Shape;479;p20"/>
          <p:cNvCxnSpPr>
            <a:cxnSpLocks/>
          </p:cNvCxnSpPr>
          <p:nvPr/>
        </p:nvCxnSpPr>
        <p:spPr>
          <a:xfrm rot="10800000" flipV="1">
            <a:off x="7132236" y="4601450"/>
            <a:ext cx="1980544"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80" name="Google Shape;480;p20"/>
          <p:cNvCxnSpPr>
            <a:endCxn id="477" idx="2"/>
          </p:cNvCxnSpPr>
          <p:nvPr/>
        </p:nvCxnSpPr>
        <p:spPr>
          <a:xfrm rot="10800000" flipH="1">
            <a:off x="10228567" y="4689261"/>
            <a:ext cx="641700" cy="492000"/>
          </a:xfrm>
          <a:prstGeom prst="bentConnector2">
            <a:avLst/>
          </a:prstGeom>
          <a:noFill/>
          <a:ln w="57150" cap="flat" cmpd="sng">
            <a:solidFill>
              <a:srgbClr val="595959"/>
            </a:solidFill>
            <a:prstDash val="solid"/>
            <a:round/>
            <a:headEnd type="none" w="sm" len="sm"/>
            <a:tailEnd type="triangle" w="med" len="med"/>
          </a:ln>
        </p:spPr>
      </p:cxnSp>
      <p:sp>
        <p:nvSpPr>
          <p:cNvPr id="481" name="Google Shape;481;p20"/>
          <p:cNvSpPr txBox="1"/>
          <p:nvPr/>
        </p:nvSpPr>
        <p:spPr>
          <a:xfrm>
            <a:off x="999675" y="1433757"/>
            <a:ext cx="2664296"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Temperature</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2" name="Google Shape;482;p20"/>
          <p:cNvSpPr txBox="1"/>
          <p:nvPr/>
        </p:nvSpPr>
        <p:spPr>
          <a:xfrm>
            <a:off x="4234835" y="1454494"/>
            <a:ext cx="2664296"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Dissolved Oxygen</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3" name="Google Shape;483;p20"/>
          <p:cNvSpPr txBox="1"/>
          <p:nvPr/>
        </p:nvSpPr>
        <p:spPr>
          <a:xfrm rot="-5400000">
            <a:off x="-829557" y="4864314"/>
            <a:ext cx="2664296"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Lake Sonoma</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4" name="Google Shape;484;p20"/>
          <p:cNvSpPr txBox="1"/>
          <p:nvPr/>
        </p:nvSpPr>
        <p:spPr>
          <a:xfrm rot="-5400000">
            <a:off x="-829557" y="2436353"/>
            <a:ext cx="2664296" cy="3385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Lake Mendocino</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5" name="Google Shape;485;p20"/>
          <p:cNvSpPr txBox="1"/>
          <p:nvPr/>
        </p:nvSpPr>
        <p:spPr>
          <a:xfrm>
            <a:off x="10166571" y="3161949"/>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B0F0"/>
              </a:buClr>
              <a:buSzPts val="1400"/>
              <a:buFont typeface="Calibri"/>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a:cs typeface="Calibri" panose="020F0502020204030204" pitchFamily="34" charset="0"/>
                <a:sym typeface="Calibri"/>
              </a:rPr>
              <a:t>Temperature</a:t>
            </a:r>
            <a:endParaRPr kumimoji="0"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86" name="Google Shape;486;p20"/>
          <p:cNvSpPr txBox="1"/>
          <p:nvPr/>
        </p:nvSpPr>
        <p:spPr>
          <a:xfrm>
            <a:off x="10166570" y="4366095"/>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B0F0"/>
              </a:buClr>
              <a:buSzPts val="1400"/>
              <a:buFont typeface="Calibri"/>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Dissolved Oxygen</a:t>
            </a: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487" name="Google Shape;487;p20"/>
          <p:cNvCxnSpPr/>
          <p:nvPr/>
        </p:nvCxnSpPr>
        <p:spPr>
          <a:xfrm>
            <a:off x="1976308" y="2824035"/>
            <a:ext cx="0" cy="504056"/>
          </a:xfrm>
          <a:prstGeom prst="straightConnector1">
            <a:avLst/>
          </a:prstGeom>
          <a:noFill/>
          <a:ln w="9525" cap="flat" cmpd="sng">
            <a:solidFill>
              <a:srgbClr val="FF0000"/>
            </a:solidFill>
            <a:prstDash val="dot"/>
            <a:round/>
            <a:headEnd type="none" w="sm" len="sm"/>
            <a:tailEnd type="none" w="sm" len="sm"/>
          </a:ln>
        </p:spPr>
      </p:cxnSp>
      <p:cxnSp>
        <p:nvCxnSpPr>
          <p:cNvPr id="488" name="Google Shape;488;p20"/>
          <p:cNvCxnSpPr/>
          <p:nvPr/>
        </p:nvCxnSpPr>
        <p:spPr>
          <a:xfrm rot="10800000">
            <a:off x="1638273" y="3304281"/>
            <a:ext cx="1821631" cy="0"/>
          </a:xfrm>
          <a:prstGeom prst="straightConnector1">
            <a:avLst/>
          </a:prstGeom>
          <a:noFill/>
          <a:ln w="9525" cap="flat" cmpd="sng">
            <a:solidFill>
              <a:srgbClr val="FF0000"/>
            </a:solidFill>
            <a:prstDash val="dot"/>
            <a:round/>
            <a:headEnd type="none" w="sm" len="sm"/>
            <a:tailEnd type="none" w="sm" len="sm"/>
          </a:ln>
        </p:spPr>
      </p:cxnSp>
      <p:cxnSp>
        <p:nvCxnSpPr>
          <p:cNvPr id="489" name="Google Shape;489;p20"/>
          <p:cNvCxnSpPr/>
          <p:nvPr/>
        </p:nvCxnSpPr>
        <p:spPr>
          <a:xfrm>
            <a:off x="1910208" y="5228875"/>
            <a:ext cx="0" cy="504056"/>
          </a:xfrm>
          <a:prstGeom prst="straightConnector1">
            <a:avLst/>
          </a:prstGeom>
          <a:noFill/>
          <a:ln w="9525" cap="flat" cmpd="sng">
            <a:solidFill>
              <a:srgbClr val="FF0000"/>
            </a:solidFill>
            <a:prstDash val="dot"/>
            <a:round/>
            <a:headEnd type="none" w="sm" len="sm"/>
            <a:tailEnd type="none" w="sm" len="sm"/>
          </a:ln>
        </p:spPr>
      </p:cxnSp>
      <p:cxnSp>
        <p:nvCxnSpPr>
          <p:cNvPr id="490" name="Google Shape;490;p20"/>
          <p:cNvCxnSpPr/>
          <p:nvPr/>
        </p:nvCxnSpPr>
        <p:spPr>
          <a:xfrm rot="10800000">
            <a:off x="1665040" y="5654352"/>
            <a:ext cx="1821631" cy="0"/>
          </a:xfrm>
          <a:prstGeom prst="straightConnector1">
            <a:avLst/>
          </a:prstGeom>
          <a:noFill/>
          <a:ln w="9525" cap="flat" cmpd="sng">
            <a:solidFill>
              <a:srgbClr val="FF0000"/>
            </a:solidFill>
            <a:prstDash val="dot"/>
            <a:round/>
            <a:headEnd type="none" w="sm" len="sm"/>
            <a:tailEnd type="none" w="sm" len="sm"/>
          </a:ln>
        </p:spPr>
      </p:cxnSp>
      <p:cxnSp>
        <p:nvCxnSpPr>
          <p:cNvPr id="491" name="Google Shape;491;p20"/>
          <p:cNvCxnSpPr/>
          <p:nvPr/>
        </p:nvCxnSpPr>
        <p:spPr>
          <a:xfrm>
            <a:off x="5207142" y="2862131"/>
            <a:ext cx="0" cy="473103"/>
          </a:xfrm>
          <a:prstGeom prst="straightConnector1">
            <a:avLst/>
          </a:prstGeom>
          <a:noFill/>
          <a:ln w="9525" cap="flat" cmpd="sng">
            <a:solidFill>
              <a:srgbClr val="FF0000"/>
            </a:solidFill>
            <a:prstDash val="dot"/>
            <a:round/>
            <a:headEnd type="none" w="sm" len="sm"/>
            <a:tailEnd type="none" w="sm" len="sm"/>
          </a:ln>
        </p:spPr>
      </p:cxnSp>
      <p:cxnSp>
        <p:nvCxnSpPr>
          <p:cNvPr id="492" name="Google Shape;492;p20"/>
          <p:cNvCxnSpPr/>
          <p:nvPr/>
        </p:nvCxnSpPr>
        <p:spPr>
          <a:xfrm rot="10800000">
            <a:off x="4945304" y="3311424"/>
            <a:ext cx="1821631" cy="0"/>
          </a:xfrm>
          <a:prstGeom prst="straightConnector1">
            <a:avLst/>
          </a:prstGeom>
          <a:noFill/>
          <a:ln w="9525" cap="flat" cmpd="sng">
            <a:solidFill>
              <a:srgbClr val="FF0000"/>
            </a:solidFill>
            <a:prstDash val="dot"/>
            <a:round/>
            <a:headEnd type="none" w="sm" len="sm"/>
            <a:tailEnd type="none" w="sm" len="sm"/>
          </a:ln>
        </p:spPr>
      </p:cxnSp>
      <p:cxnSp>
        <p:nvCxnSpPr>
          <p:cNvPr id="493" name="Google Shape;493;p20"/>
          <p:cNvCxnSpPr/>
          <p:nvPr/>
        </p:nvCxnSpPr>
        <p:spPr>
          <a:xfrm>
            <a:off x="5393459" y="5267544"/>
            <a:ext cx="0" cy="473103"/>
          </a:xfrm>
          <a:prstGeom prst="straightConnector1">
            <a:avLst/>
          </a:prstGeom>
          <a:noFill/>
          <a:ln w="9525" cap="flat" cmpd="sng">
            <a:solidFill>
              <a:srgbClr val="FF0000"/>
            </a:solidFill>
            <a:prstDash val="dot"/>
            <a:round/>
            <a:headEnd type="none" w="sm" len="sm"/>
            <a:tailEnd type="none" w="sm" len="sm"/>
          </a:ln>
        </p:spPr>
      </p:cxnSp>
      <p:cxnSp>
        <p:nvCxnSpPr>
          <p:cNvPr id="494" name="Google Shape;494;p20"/>
          <p:cNvCxnSpPr/>
          <p:nvPr/>
        </p:nvCxnSpPr>
        <p:spPr>
          <a:xfrm rot="10800000">
            <a:off x="4955405" y="5666833"/>
            <a:ext cx="1821631" cy="0"/>
          </a:xfrm>
          <a:prstGeom prst="straightConnector1">
            <a:avLst/>
          </a:prstGeom>
          <a:noFill/>
          <a:ln w="9525" cap="flat" cmpd="sng">
            <a:solidFill>
              <a:srgbClr val="FF0000"/>
            </a:solidFill>
            <a:prstDash val="dot"/>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52F75-E446-29A3-BA5B-B0A3AB98FC20}"/>
            </a:ext>
          </a:extLst>
        </p:cNvPr>
        <p:cNvGrpSpPr/>
        <p:nvPr/>
      </p:nvGrpSpPr>
      <p:grpSpPr>
        <a:xfrm>
          <a:off x="0" y="0"/>
          <a:ext cx="0" cy="0"/>
          <a:chOff x="0" y="0"/>
          <a:chExt cx="0" cy="0"/>
        </a:xfrm>
      </p:grpSpPr>
      <p:pic>
        <p:nvPicPr>
          <p:cNvPr id="4" name="Picture 3" descr="A river flowing through a forest&#10;&#10;AI-generated content may be incorrect.">
            <a:extLst>
              <a:ext uri="{FF2B5EF4-FFF2-40B4-BE49-F238E27FC236}">
                <a16:creationId xmlns:a16="http://schemas.microsoft.com/office/drawing/2014/main" id="{1C5662A6-33AB-D860-40E7-616AFD64C2BB}"/>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7AB893D-124D-9010-BB78-4A6E9B2DFB31}"/>
              </a:ext>
            </a:extLst>
          </p:cNvPr>
          <p:cNvSpPr>
            <a:spLocks noGrp="1"/>
          </p:cNvSpPr>
          <p:nvPr>
            <p:ph type="title"/>
          </p:nvPr>
        </p:nvSpPr>
        <p:spPr>
          <a:xfrm>
            <a:off x="0" y="0"/>
            <a:ext cx="12192000" cy="678873"/>
          </a:xfrm>
          <a:solidFill>
            <a:srgbClr val="00B0F0">
              <a:alpha val="75000"/>
            </a:srgbClr>
          </a:solidFill>
        </p:spPr>
        <p:txBody>
          <a:bodyPr wrap="square" anchor="ctr">
            <a:noAutofit/>
          </a:bodyPr>
          <a:lstStyle/>
          <a:p>
            <a:pPr algn="ctr"/>
            <a:r>
              <a:rPr lang="en-US" sz="2400" dirty="0">
                <a:solidFill>
                  <a:schemeClr val="tx2"/>
                </a:solidFill>
                <a:effectLst>
                  <a:outerShdw blurRad="50800" dist="38100" dir="2700000" algn="tl" rotWithShape="0">
                    <a:prstClr val="black">
                      <a:alpha val="40000"/>
                    </a:prstClr>
                  </a:outerShdw>
                </a:effectLst>
              </a:rPr>
              <a:t>Riverine Water Quality Modeling</a:t>
            </a:r>
          </a:p>
        </p:txBody>
      </p:sp>
      <p:sp>
        <p:nvSpPr>
          <p:cNvPr id="5" name="Slide Number Placeholder 4">
            <a:extLst>
              <a:ext uri="{FF2B5EF4-FFF2-40B4-BE49-F238E27FC236}">
                <a16:creationId xmlns:a16="http://schemas.microsoft.com/office/drawing/2014/main" id="{5CE2EF98-CCAC-9C68-B20F-87429A5424D3}"/>
              </a:ext>
            </a:extLst>
          </p:cNvPr>
          <p:cNvSpPr>
            <a:spLocks noGrp="1"/>
          </p:cNvSpPr>
          <p:nvPr>
            <p:ph type="sldNum" sz="quarter" idx="12"/>
          </p:nvPr>
        </p:nvSpPr>
        <p:spPr>
          <a:xfrm>
            <a:off x="11184570" y="6595360"/>
            <a:ext cx="969433" cy="365125"/>
          </a:xfrm>
        </p:spPr>
        <p:txBody>
          <a:bodyPr wrap="square" anchor="t">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9C2924C-FFAE-2643-BD3F-5C66F73FD2A2}" type="slidenum">
              <a:rPr kumimoji="0" lang="en-US" sz="900" b="0" i="0" u="none" strike="noStrike" kern="120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900" b="0" i="0" u="none" strike="noStrike" kern="120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009517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andard Gray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Powerpoint-Updated 05.2018" id="{96D95B5A-4B8B-584B-8006-8D81BEAB8BB9}" vid="{B91DE0DA-30CB-014D-93BD-1589D6BF0B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414496f-3984-4f8b-8ad3-47c94815e4c1">
      <Terms xmlns="http://schemas.microsoft.com/office/infopath/2007/PartnerControls"/>
    </lcf76f155ced4ddcb4097134ff3c332f>
    <TaxCatchAll xmlns="06836633-c075-4620-862f-215d61a1b3f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508546FD6FA7D42B2AD5DFB3B057788" ma:contentTypeVersion="14" ma:contentTypeDescription="Create a new document." ma:contentTypeScope="" ma:versionID="7d32e75c332502f11876e7017c2f01ce">
  <xsd:schema xmlns:xsd="http://www.w3.org/2001/XMLSchema" xmlns:xs="http://www.w3.org/2001/XMLSchema" xmlns:p="http://schemas.microsoft.com/office/2006/metadata/properties" xmlns:ns2="b414496f-3984-4f8b-8ad3-47c94815e4c1" xmlns:ns3="06836633-c075-4620-862f-215d61a1b3f0" targetNamespace="http://schemas.microsoft.com/office/2006/metadata/properties" ma:root="true" ma:fieldsID="787784831b6b17b1da0b7145d0f83ab3" ns2:_="" ns3:_="">
    <xsd:import namespace="b414496f-3984-4f8b-8ad3-47c94815e4c1"/>
    <xsd:import namespace="06836633-c075-4620-862f-215d61a1b3f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14496f-3984-4f8b-8ad3-47c94815e4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836633-c075-4620-862f-215d61a1b3f0"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2e79b67-13d3-4832-8c83-9c8b8f7aaf3f}" ma:internalName="TaxCatchAll" ma:showField="CatchAllData" ma:web="06836633-c075-4620-862f-215d61a1b3f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0964D4-A3DA-46DE-9046-94911A689B98}">
  <ds:schemaRef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06836633-c075-4620-862f-215d61a1b3f0"/>
    <ds:schemaRef ds:uri="b414496f-3984-4f8b-8ad3-47c94815e4c1"/>
  </ds:schemaRefs>
</ds:datastoreItem>
</file>

<file path=customXml/itemProps2.xml><?xml version="1.0" encoding="utf-8"?>
<ds:datastoreItem xmlns:ds="http://schemas.openxmlformats.org/officeDocument/2006/customXml" ds:itemID="{7C573F9F-FD2D-47F5-BA7B-F7350A6EDCD8}">
  <ds:schemaRefs>
    <ds:schemaRef ds:uri="http://schemas.microsoft.com/sharepoint/v3/contenttype/forms"/>
  </ds:schemaRefs>
</ds:datastoreItem>
</file>

<file path=customXml/itemProps3.xml><?xml version="1.0" encoding="utf-8"?>
<ds:datastoreItem xmlns:ds="http://schemas.openxmlformats.org/officeDocument/2006/customXml" ds:itemID="{0E6B4C59-9E92-456C-96FA-63F50A061C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14496f-3984-4f8b-8ad3-47c94815e4c1"/>
    <ds:schemaRef ds:uri="06836633-c075-4620-862f-215d61a1b3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1287</TotalTime>
  <Words>1779</Words>
  <Application>Microsoft Macintosh PowerPoint</Application>
  <PresentationFormat>Widescreen</PresentationFormat>
  <Paragraphs>247</Paragraphs>
  <Slides>22</Slides>
  <Notes>17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-apple-system</vt:lpstr>
      <vt:lpstr>Arial</vt:lpstr>
      <vt:lpstr>Calibri</vt:lpstr>
      <vt:lpstr>Calibri Light</vt:lpstr>
      <vt:lpstr>Tahoma</vt:lpstr>
      <vt:lpstr>Verdana</vt:lpstr>
      <vt:lpstr>Wingdings</vt:lpstr>
      <vt:lpstr>Office Theme</vt:lpstr>
      <vt:lpstr>Title Slide Templates</vt:lpstr>
      <vt:lpstr>Standard Gray Theme</vt:lpstr>
      <vt:lpstr>Water Quality Modeling and Analysis Capabilities for River, Reservoir, and Watershed Management and Restoration</vt:lpstr>
      <vt:lpstr>Water Quality Model Development</vt:lpstr>
      <vt:lpstr>Water Quality and Environmental Systems Modeling</vt:lpstr>
      <vt:lpstr>PowerPoint Presentation</vt:lpstr>
      <vt:lpstr>CE-QUAL-W2</vt:lpstr>
      <vt:lpstr>Harmful Algal Bloom Simulation with CE-QUAL-W2</vt:lpstr>
      <vt:lpstr>HEC-ResSim Water Quality Model (1D)</vt:lpstr>
      <vt:lpstr>Temperature and Dissolved Oxygen Simulation with HEC-ResSim Russian River, California Prepared by RMA for the Sonoma County Water Agency</vt:lpstr>
      <vt:lpstr>Riverine Water Quality Modeling</vt:lpstr>
      <vt:lpstr>ClearWater: Next Generation Integrated Water Quality Modeling</vt:lpstr>
      <vt:lpstr>Demo Case Study: Somewhere Creek — Velocity at End of Simulation</vt:lpstr>
      <vt:lpstr>Results – Animation</vt:lpstr>
      <vt:lpstr>Results – Warm Powerplant Inflows</vt:lpstr>
      <vt:lpstr>Nutrient Modeling Capabilities</vt:lpstr>
      <vt:lpstr>ClearWater-Riverine: E. Coli Transport in the Ohio River</vt:lpstr>
      <vt:lpstr>Water Quality Model Application</vt:lpstr>
      <vt:lpstr>Using CE-QUAL-W2 to simulate impacts of future conditions</vt:lpstr>
      <vt:lpstr>Future projections show stronger stratification earlier in the year</vt:lpstr>
      <vt:lpstr>Overall changes to temperature structure</vt:lpstr>
      <vt:lpstr>Impact on Algal Blooms</vt:lpstr>
      <vt:lpstr>PowerPoint Presentation</vt:lpstr>
      <vt:lpstr>Team up on Water Quality and Contaminant Modeling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Vegetation in Riverine Systems Overview</dc:title>
  <dc:creator>Todd Steissberg</dc:creator>
  <cp:lastModifiedBy>Steissberg, Todd E CIV USARMY CEERD-EL (USA)</cp:lastModifiedBy>
  <cp:revision>278</cp:revision>
  <dcterms:created xsi:type="dcterms:W3CDTF">2021-12-07T23:41:10Z</dcterms:created>
  <dcterms:modified xsi:type="dcterms:W3CDTF">2025-07-14T21:50:36Z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0x010100B508546FD6FA7D42B2AD5DFB3B057788</vt:lpwstr>
  </property>
  <property fmtid="{D5CDD505-2E9C-101B-9397-08002B2CF9AE}" pid="3" name="MediaServiceImageTags">
    <vt:lpwstr/>
  </property>
</Properties>
</file>